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31"/>
  </p:notesMasterIdLst>
  <p:handoutMasterIdLst>
    <p:handoutMasterId r:id="rId32"/>
  </p:handoutMasterIdLst>
  <p:sldIdLst>
    <p:sldId id="256" r:id="rId5"/>
    <p:sldId id="261" r:id="rId6"/>
    <p:sldId id="266"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67" r:id="rId20"/>
    <p:sldId id="268" r:id="rId21"/>
    <p:sldId id="273" r:id="rId22"/>
    <p:sldId id="274" r:id="rId23"/>
    <p:sldId id="275" r:id="rId24"/>
    <p:sldId id="276" r:id="rId25"/>
    <p:sldId id="277" r:id="rId26"/>
    <p:sldId id="278" r:id="rId27"/>
    <p:sldId id="280" r:id="rId28"/>
    <p:sldId id="279" r:id="rId29"/>
    <p:sldId id="260" r:id="rId30"/>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8"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3" qsCatId="simple" csTypeId="urn:microsoft.com/office/officeart/2005/8/colors/accent3_1" csCatId="accent3" phldr="1"/>
      <dgm:spPr/>
    </dgm:pt>
    <dgm:pt modelId="{701D68F5-42F8-47BC-8FED-84C50F595DF0}">
      <dgm:prSet phldrT="[Text]"/>
      <dgm:spPr/>
      <dgm:t>
        <a:bodyPr/>
        <a:lstStyle/>
        <a:p>
          <a:pPr>
            <a:lnSpc>
              <a:spcPct val="100000"/>
            </a:lnSpc>
          </a:pPr>
          <a:r>
            <a:rPr lang="en-GB" noProof="0" dirty="0"/>
            <a:t>Schematic</a:t>
          </a:r>
        </a:p>
      </dgm:t>
    </dgm:pt>
    <dgm:pt modelId="{9617668C-C38C-4017-8DDF-37855B15D110}" type="parTrans" cxnId="{C4BA385D-31ED-40EF-A5D6-98DFBA64E71A}">
      <dgm:prSet/>
      <dgm:spPr/>
      <dgm:t>
        <a:bodyPr/>
        <a:lstStyle/>
        <a:p>
          <a:pPr rtl="0"/>
          <a:endParaRPr lang="en-GB" noProof="0" dirty="0"/>
        </a:p>
      </dgm:t>
    </dgm:pt>
    <dgm:pt modelId="{0C95B389-AC0C-4055-9AA3-38815EFC8B0A}" type="sibTrans" cxnId="{C4BA385D-31ED-40EF-A5D6-98DFBA64E71A}">
      <dgm:prSet/>
      <dgm:spPr/>
      <dgm:t>
        <a:bodyPr/>
        <a:lstStyle/>
        <a:p>
          <a:pPr rtl="0"/>
          <a:endParaRPr lang="en-GB" noProof="0" dirty="0"/>
        </a:p>
      </dgm:t>
    </dgm:pt>
    <dgm:pt modelId="{91A66877-AC1C-46D9-BF2C-6024B638DEA9}">
      <dgm:prSet phldrT="[Text]"/>
      <dgm:spPr/>
      <dgm:t>
        <a:bodyPr/>
        <a:lstStyle/>
        <a:p>
          <a:pPr>
            <a:lnSpc>
              <a:spcPct val="100000"/>
            </a:lnSpc>
          </a:pPr>
          <a:r>
            <a:rPr lang="en-US" noProof="0" dirty="0"/>
            <a:t>PCB Layout</a:t>
          </a:r>
          <a:endParaRPr lang="en-GB" noProof="0" dirty="0"/>
        </a:p>
      </dgm:t>
    </dgm:pt>
    <dgm:pt modelId="{913FED05-DF41-48A7-B1F8-81937A468EF9}" type="parTrans" cxnId="{7F0DAB6F-9257-4F2D-B31A-3418F73F6952}">
      <dgm:prSet/>
      <dgm:spPr/>
      <dgm:t>
        <a:bodyPr/>
        <a:lstStyle/>
        <a:p>
          <a:pPr rtl="0"/>
          <a:endParaRPr lang="en-GB" noProof="0" dirty="0"/>
        </a:p>
      </dgm:t>
    </dgm:pt>
    <dgm:pt modelId="{BFCE4A28-C381-46FF-935A-B11534EF7D87}" type="sibTrans" cxnId="{7F0DAB6F-9257-4F2D-B31A-3418F73F6952}">
      <dgm:prSet/>
      <dgm:spPr/>
      <dgm:t>
        <a:bodyPr/>
        <a:lstStyle/>
        <a:p>
          <a:pPr rtl="0"/>
          <a:endParaRPr lang="en-GB" noProof="0" dirty="0"/>
        </a:p>
      </dgm:t>
    </dgm:pt>
    <dgm:pt modelId="{76CC3289-2662-43F0-A3C6-BA04A135F08C}">
      <dgm:prSet phldrT="[Text]"/>
      <dgm:spPr/>
      <dgm:t>
        <a:bodyPr/>
        <a:lstStyle/>
        <a:p>
          <a:pPr>
            <a:lnSpc>
              <a:spcPct val="100000"/>
            </a:lnSpc>
          </a:pPr>
          <a:r>
            <a:rPr lang="en-GB" noProof="0" dirty="0"/>
            <a:t>Fabrication</a:t>
          </a:r>
        </a:p>
      </dgm:t>
    </dgm:pt>
    <dgm:pt modelId="{D46DB4DA-1442-4ECE-89FE-BBB1E3489E3D}" type="parTrans" cxnId="{0400886E-8A1A-44C2-95A7-DB0EF4911494}">
      <dgm:prSet/>
      <dgm:spPr/>
      <dgm:t>
        <a:bodyPr/>
        <a:lstStyle/>
        <a:p>
          <a:pPr rtl="0"/>
          <a:endParaRPr lang="en-GB" noProof="0" dirty="0"/>
        </a:p>
      </dgm:t>
    </dgm:pt>
    <dgm:pt modelId="{FA28C9D6-476E-43CD-BA23-D6D990FD78D0}" type="sibTrans" cxnId="{0400886E-8A1A-44C2-95A7-DB0EF4911494}">
      <dgm:prSet/>
      <dgm:spPr/>
      <dgm:t>
        <a:bodyPr/>
        <a:lstStyle/>
        <a:p>
          <a:pPr rtl="0"/>
          <a:endParaRPr lang="en-GB" noProof="0" dirty="0"/>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dgm:spPr/>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dgm:spPr/>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dgm:spPr/>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941097" y="703865"/>
          <a:ext cx="1450274" cy="1450274"/>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9B5DD6-89E9-4537-B415-4205CEB9323A}">
      <dsp:nvSpPr>
        <dsp:cNvPr id="0" name=""/>
        <dsp:cNvSpPr/>
      </dsp:nvSpPr>
      <dsp:spPr>
        <a:xfrm>
          <a:off x="54818"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noProof="0" dirty="0"/>
            <a:t>Schematic</a:t>
          </a:r>
        </a:p>
      </dsp:txBody>
      <dsp:txXfrm>
        <a:off x="54818" y="2537339"/>
        <a:ext cx="3222832" cy="720000"/>
      </dsp:txXfrm>
    </dsp:sp>
    <dsp:sp modelId="{CE9DF0E8-B0DE-4E1E-9FF4-6006AD8428DB}">
      <dsp:nvSpPr>
        <dsp:cNvPr id="0" name=""/>
        <dsp:cNvSpPr/>
      </dsp:nvSpPr>
      <dsp:spPr>
        <a:xfrm>
          <a:off x="4727925" y="703865"/>
          <a:ext cx="1450274" cy="1450274"/>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5120873-6F5C-4053-8EAD-6287A7F1097E}">
      <dsp:nvSpPr>
        <dsp:cNvPr id="0" name=""/>
        <dsp:cNvSpPr/>
      </dsp:nvSpPr>
      <dsp:spPr>
        <a:xfrm>
          <a:off x="3841646"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noProof="0" dirty="0"/>
            <a:t>PCB Layout</a:t>
          </a:r>
          <a:endParaRPr lang="en-GB" sz="3600" kern="1200" noProof="0" dirty="0"/>
        </a:p>
      </dsp:txBody>
      <dsp:txXfrm>
        <a:off x="3841646" y="2537339"/>
        <a:ext cx="3222832" cy="720000"/>
      </dsp:txXfrm>
    </dsp:sp>
    <dsp:sp modelId="{6DB1FE51-13D0-4A38-AD6E-48D4371A1AF3}">
      <dsp:nvSpPr>
        <dsp:cNvPr id="0" name=""/>
        <dsp:cNvSpPr/>
      </dsp:nvSpPr>
      <dsp:spPr>
        <a:xfrm>
          <a:off x="8514752" y="703865"/>
          <a:ext cx="1450274" cy="1450274"/>
        </a:xfrm>
        <a:prstGeom prst="rect">
          <a:avLst/>
        </a:prstGeom>
        <a:gradFill rotWithShape="0">
          <a:gsLst>
            <a:gs pos="0">
              <a:schemeClr val="lt1">
                <a:hueOff val="0"/>
                <a:satOff val="0"/>
                <a:lumOff val="0"/>
                <a:alphaOff val="0"/>
                <a:tint val="68000"/>
                <a:alpha val="90000"/>
                <a:lumMod val="100000"/>
              </a:schemeClr>
            </a:gs>
            <a:gs pos="100000">
              <a:schemeClr val="lt1">
                <a:hueOff val="0"/>
                <a:satOff val="0"/>
                <a:lumOff val="0"/>
                <a:alphaOff val="0"/>
                <a:tint val="90000"/>
                <a:lumMod val="95000"/>
              </a:schemeClr>
            </a:gs>
          </a:gsLst>
          <a:lin ang="54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3097FC-B1F8-4953-B0AB-E8E73D968D1C}">
      <dsp:nvSpPr>
        <dsp:cNvPr id="0" name=""/>
        <dsp:cNvSpPr/>
      </dsp:nvSpPr>
      <dsp:spPr>
        <a:xfrm>
          <a:off x="7628474" y="253733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GB" sz="3600" kern="1200" noProof="0" dirty="0"/>
            <a:t>Fabrication</a:t>
          </a:r>
        </a:p>
      </dsp:txBody>
      <dsp:txXfrm>
        <a:off x="7628474" y="2537339"/>
        <a:ext cx="322283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AD00982-1948-41CC-B588-D41F463C4178}" type="datetime1">
              <a:rPr lang="en-GB" smtClean="0"/>
              <a:t>03/12/2019</a:t>
            </a:fld>
            <a:endParaRPr lang="en-GB"/>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n-GB" smtClean="0"/>
              <a:t>‹#›</a:t>
            </a:fld>
            <a:endParaRPr lang="en-GB"/>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3C0D4D0-1044-4B06-AA80-CFBA27CA9211}" type="datetime1">
              <a:rPr lang="en-GB" noProof="0" smtClean="0"/>
              <a:t>03/12/2019</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n-GB" noProof="0" smtClean="0"/>
              <a:t>‹#›</a:t>
            </a:fld>
            <a:endParaRPr lang="en-GB"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1</a:t>
            </a:fld>
            <a:endParaRPr lang="en-GB"/>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2</a:t>
            </a:fld>
            <a:endParaRPr lang="en-GB"/>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16</a:t>
            </a:fld>
            <a:endParaRPr lang="en-GB" noProof="0"/>
          </a:p>
        </p:txBody>
      </p:sp>
    </p:spTree>
    <p:extLst>
      <p:ext uri="{BB962C8B-B14F-4D97-AF65-F5344CB8AC3E}">
        <p14:creationId xmlns:p14="http://schemas.microsoft.com/office/powerpoint/2010/main" val="399847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C6B3AB32-59DF-41F1-9618-EDFBF5049629}" type="slidenum">
              <a:rPr lang="en-GB" noProof="0" smtClean="0"/>
              <a:t>17</a:t>
            </a:fld>
            <a:endParaRPr lang="en-GB" noProof="0"/>
          </a:p>
        </p:txBody>
      </p:sp>
    </p:spTree>
    <p:extLst>
      <p:ext uri="{BB962C8B-B14F-4D97-AF65-F5344CB8AC3E}">
        <p14:creationId xmlns:p14="http://schemas.microsoft.com/office/powerpoint/2010/main" val="91506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26</a:t>
            </a:fld>
            <a:endParaRPr lang="en-GB"/>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GB" noProof="0"/>
              <a:t>Click to edit Master title style</a:t>
            </a:r>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4A40381A-F8BE-40C5-9E9B-50F3C4241A26}" type="datetime1">
              <a:rPr lang="en-GB" noProof="0" smtClean="0"/>
              <a:t>03/12/2019</a:t>
            </a:fld>
            <a:endParaRPr lang="en-GB" noProof="0"/>
          </a:p>
        </p:txBody>
      </p:sp>
      <p:sp>
        <p:nvSpPr>
          <p:cNvPr id="5" name="Footer Placehold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rtlCol="0"/>
          <a:lstStyle/>
          <a:p>
            <a:pPr rtl="0"/>
            <a:r>
              <a:rPr lang="en-GB" noProof="0"/>
              <a:t>Click to edit Master title style</a:t>
            </a:r>
          </a:p>
        </p:txBody>
      </p:sp>
      <p:sp>
        <p:nvSpPr>
          <p:cNvPr id="3" name="Vertical Text Placehold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CDB38897-F93E-4A97-9BD7-66243D3B7E62}" type="datetime1">
              <a:rPr lang="en-GB" noProof="0" smtClean="0"/>
              <a:t>03/12/2019</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rtlCol="0"/>
          <a:lstStyle/>
          <a:p>
            <a:pPr rtl="0"/>
            <a:r>
              <a:rPr lang="en-GB" noProof="0"/>
              <a:t>Click to edit Master title style</a:t>
            </a:r>
          </a:p>
        </p:txBody>
      </p:sp>
      <p:sp>
        <p:nvSpPr>
          <p:cNvPr id="3" name="Vertical Text Placeholder 2"/>
          <p:cNvSpPr>
            <a:spLocks noGrp="1"/>
          </p:cNvSpPr>
          <p:nvPr>
            <p:ph type="body" orient="vert" idx="1" hasCustomPrompt="1"/>
          </p:nvPr>
        </p:nvSpPr>
        <p:spPr>
          <a:xfrm>
            <a:off x="774923" y="675726"/>
            <a:ext cx="7896279" cy="5183073"/>
          </a:xfrm>
        </p:spPr>
        <p:txBody>
          <a:bodyPr vert="eaVert" rtlCol="0" anchor="t"/>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9D8C7642-AEBA-49D0-98CC-E9A97E14046E}" type="datetime1">
              <a:rPr lang="en-GB" noProof="0" smtClean="0"/>
              <a:t>03/12/2019</a:t>
            </a:fld>
            <a:endParaRPr lang="en-GB" noProof="0"/>
          </a:p>
        </p:txBody>
      </p:sp>
      <p:sp>
        <p:nvSpPr>
          <p:cNvPr id="5" name="Footer Placeholder 4"/>
          <p:cNvSpPr>
            <a:spLocks noGrp="1"/>
          </p:cNvSpPr>
          <p:nvPr>
            <p:ph type="ftr" sz="quarter" idx="11"/>
          </p:nvPr>
        </p:nvSpPr>
        <p:spPr>
          <a:xfrm>
            <a:off x="774923" y="5951811"/>
            <a:ext cx="7896279" cy="365125"/>
          </a:xfrm>
        </p:spPr>
        <p:txBody>
          <a:bodyPr rtlCol="0"/>
          <a:lstStyle/>
          <a:p>
            <a:pPr rtl="0"/>
            <a:endParaRPr lang="en-GB" noProof="0"/>
          </a:p>
        </p:txBody>
      </p:sp>
      <p:sp>
        <p:nvSpPr>
          <p:cNvPr id="6" name="Slide Number Placehold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rtlCol="0"/>
          <a:lstStyle/>
          <a:p>
            <a:pPr rtl="0"/>
            <a:r>
              <a:rPr lang="en-GB" noProof="0"/>
              <a:t>Click to edit Master title style</a:t>
            </a:r>
          </a:p>
        </p:txBody>
      </p:sp>
      <p:sp>
        <p:nvSpPr>
          <p:cNvPr id="3" name="Content Placeholder 2"/>
          <p:cNvSpPr>
            <a:spLocks noGrp="1"/>
          </p:cNvSpPr>
          <p:nvPr>
            <p:ph idx="1" hasCustomPrompt="1"/>
          </p:nvPr>
        </p:nvSpPr>
        <p:spPr>
          <a:xfrm>
            <a:off x="581192" y="2180496"/>
            <a:ext cx="11029615" cy="367830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05A92D82-A756-4B00-83B5-9DB7EEE75F8A}" type="datetime1">
              <a:rPr lang="en-GB" noProof="0" smtClean="0"/>
              <a:t>03/12/2019</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a:xfrm>
            <a:off x="10558300" y="5956137"/>
            <a:ext cx="1052508" cy="365125"/>
          </a:xfrm>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GB" noProof="0"/>
              <a:t>Click to edit Master title style</a:t>
            </a:r>
          </a:p>
        </p:txBody>
      </p:sp>
      <p:sp>
        <p:nvSpPr>
          <p:cNvPr id="3" name="Text Placehold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lvl1pPr>
              <a:defRPr>
                <a:solidFill>
                  <a:schemeClr val="accent1">
                    <a:lumMod val="75000"/>
                    <a:lumOff val="25000"/>
                  </a:schemeClr>
                </a:solidFill>
              </a:defRPr>
            </a:lvl1pPr>
          </a:lstStyle>
          <a:p>
            <a:pPr rtl="0"/>
            <a:fld id="{AF508C9E-AAD3-4F13-8FBB-C900A74D8899}" type="datetime1">
              <a:rPr lang="en-GB" noProof="0" smtClean="0"/>
              <a:t>03/12/2019</a:t>
            </a:fld>
            <a:endParaRPr lang="en-GB" noProof="0"/>
          </a:p>
        </p:txBody>
      </p:sp>
      <p:sp>
        <p:nvSpPr>
          <p:cNvPr id="5" name="Footer Placehold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rtlCol="0"/>
          <a:lstStyle/>
          <a:p>
            <a:pPr rtl="0"/>
            <a:r>
              <a:rPr lang="en-GB" noProof="0"/>
              <a:t>Click to edit Master title style</a:t>
            </a:r>
          </a:p>
        </p:txBody>
      </p:sp>
      <p:sp>
        <p:nvSpPr>
          <p:cNvPr id="3" name="Content Placeholder 2"/>
          <p:cNvSpPr>
            <a:spLocks noGrp="1"/>
          </p:cNvSpPr>
          <p:nvPr>
            <p:ph sz="half" idx="1" hasCustomPrompt="1"/>
          </p:nvPr>
        </p:nvSpPr>
        <p:spPr>
          <a:xfrm>
            <a:off x="581193" y="2228003"/>
            <a:ext cx="5422390"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188417" y="2228003"/>
            <a:ext cx="5422392"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0B69641F-287D-47AF-8D15-B0B3D36AFEAB}" type="datetime1">
              <a:rPr lang="en-GB" noProof="0" smtClean="0"/>
              <a:t>03/12/2019</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rtlCol="0"/>
          <a:lstStyle/>
          <a:p>
            <a:pPr rtl="0"/>
            <a:r>
              <a:rPr lang="en-GB" noProof="0"/>
              <a:t>Click to edit Master title style</a:t>
            </a:r>
          </a:p>
        </p:txBody>
      </p:sp>
      <p:sp>
        <p:nvSpPr>
          <p:cNvPr id="3" name="Text Placehold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p:cNvSpPr>
            <a:spLocks noGrp="1"/>
          </p:cNvSpPr>
          <p:nvPr>
            <p:ph sz="half" idx="2" hasCustomPrompt="1"/>
          </p:nvPr>
        </p:nvSpPr>
        <p:spPr>
          <a:xfrm>
            <a:off x="581194"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p:cNvSpPr>
            <a:spLocks noGrp="1"/>
          </p:cNvSpPr>
          <p:nvPr>
            <p:ph sz="quarter" idx="4" hasCustomPrompt="1"/>
          </p:nvPr>
        </p:nvSpPr>
        <p:spPr>
          <a:xfrm>
            <a:off x="6217709"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7A9C095D-E6D0-442A-9E4B-8A8E2EE71B5D}" type="datetime1">
              <a:rPr lang="en-GB" noProof="0" smtClean="0"/>
              <a:t>03/12/2019</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rtlCol="0"/>
          <a:lstStyle/>
          <a:p>
            <a:pPr rtl="0"/>
            <a:fld id="{259445F9-932D-4F62-B50E-DF85C5824080}" type="datetime1">
              <a:rPr lang="en-GB" noProof="0" smtClean="0"/>
              <a:t>03/12/2019</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rtlCol="0"/>
          <a:lstStyle/>
          <a:p>
            <a:pPr rtl="0"/>
            <a:r>
              <a:rPr lang="en-GB" noProof="0"/>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890CB6D4-76BC-4159-9387-888BBB24F151}" type="datetime1">
              <a:rPr lang="en-GB" noProof="0" smtClean="0"/>
              <a:t>03/12/2019</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GB" noProof="0"/>
              <a:t>Click to edit Master title style</a:t>
            </a:r>
          </a:p>
        </p:txBody>
      </p:sp>
      <p:sp>
        <p:nvSpPr>
          <p:cNvPr id="3" name="Content Placehold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lvl1pPr>
              <a:defRPr>
                <a:solidFill>
                  <a:schemeClr val="accent1">
                    <a:lumMod val="75000"/>
                    <a:lumOff val="25000"/>
                  </a:schemeClr>
                </a:solidFill>
              </a:defRPr>
            </a:lvl1pPr>
          </a:lstStyle>
          <a:p>
            <a:pPr rtl="0"/>
            <a:fld id="{4212F364-DF35-4FF0-A5F6-B49F90D90494}" type="datetime1">
              <a:rPr lang="en-GB" noProof="0" smtClean="0"/>
              <a:t>03/12/2019</a:t>
            </a:fld>
            <a:endParaRPr lang="en-GB" noProof="0"/>
          </a:p>
        </p:txBody>
      </p:sp>
      <p:sp>
        <p:nvSpPr>
          <p:cNvPr id="6" name="Footer Placehold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7" name="Slide Number Placehold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GB" noProof="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53F9E64B-5BD9-420D-94E0-826BE9D74437}" type="datetime1">
              <a:rPr lang="en-GB" noProof="0" smtClean="0"/>
              <a:t>03/12/2019</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GB" noProof="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80629AF-90EB-48DD-BDD2-18FCBFF91CF9}" type="datetime1">
              <a:rPr lang="en-GB" noProof="0" smtClean="0"/>
              <a:t>03/12/2019</a:t>
            </a:fld>
            <a:endParaRPr lang="en-GB" noProof="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n-GB" noProof="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n-GB" noProof="0" smtClean="0"/>
              <a:pPr/>
              <a:t>‹#›</a:t>
            </a:fld>
            <a:endParaRPr lang="en-GB"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mailto:DOUGLASAYITEY28@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GB" sz="6000" dirty="0">
                <a:solidFill>
                  <a:schemeClr val="bg1"/>
                </a:solidFill>
              </a:rPr>
              <a:t>PCB DESIGN FOR ENGINEERS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n-US" dirty="0">
                <a:solidFill>
                  <a:srgbClr val="7CEBFF"/>
                </a:solidFill>
              </a:rPr>
              <a:t>IN-DEMAND SKILLS FOR 21</a:t>
            </a:r>
            <a:r>
              <a:rPr lang="en-US" baseline="30000" dirty="0">
                <a:solidFill>
                  <a:srgbClr val="7CEBFF"/>
                </a:solidFill>
              </a:rPr>
              <a:t>ST</a:t>
            </a:r>
            <a:r>
              <a:rPr lang="en-US" dirty="0">
                <a:solidFill>
                  <a:srgbClr val="7CEBFF"/>
                </a:solidFill>
              </a:rPr>
              <a:t> CENTURY ENGINEERING STUDENTS</a:t>
            </a:r>
            <a:endParaRPr lang="en-GB"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67EE-88CD-4075-B7F4-87FF8EEAFAB0}"/>
              </a:ext>
            </a:extLst>
          </p:cNvPr>
          <p:cNvSpPr>
            <a:spLocks noGrp="1"/>
          </p:cNvSpPr>
          <p:nvPr>
            <p:ph type="title"/>
          </p:nvPr>
        </p:nvSpPr>
        <p:spPr/>
        <p:txBody>
          <a:bodyPr/>
          <a:lstStyle/>
          <a:p>
            <a:r>
              <a:rPr lang="en-US" dirty="0"/>
              <a:t>Advantages &amp; disadvantages of breadboards</a:t>
            </a:r>
            <a:endParaRPr lang="en-GB" dirty="0"/>
          </a:p>
        </p:txBody>
      </p:sp>
      <p:sp>
        <p:nvSpPr>
          <p:cNvPr id="3" name="Content Placeholder 2">
            <a:extLst>
              <a:ext uri="{FF2B5EF4-FFF2-40B4-BE49-F238E27FC236}">
                <a16:creationId xmlns:a16="http://schemas.microsoft.com/office/drawing/2014/main" id="{825F6772-6CDA-400B-ABD9-7615D42A3F13}"/>
              </a:ext>
            </a:extLst>
          </p:cNvPr>
          <p:cNvSpPr>
            <a:spLocks noGrp="1"/>
          </p:cNvSpPr>
          <p:nvPr>
            <p:ph idx="1"/>
          </p:nvPr>
        </p:nvSpPr>
        <p:spPr>
          <a:xfrm>
            <a:off x="581192" y="2180496"/>
            <a:ext cx="11029615" cy="4487590"/>
          </a:xfrm>
        </p:spPr>
        <p:txBody>
          <a:bodyPr>
            <a:normAutofit/>
          </a:bodyPr>
          <a:lstStyle/>
          <a:p>
            <a:r>
              <a:rPr lang="en-US" sz="2800" dirty="0"/>
              <a:t>The main advantage of a solderless breadboard is that it’s, well, solderless. Thus you can quickly and easily change the design just by unplugging components and leads as you need to. </a:t>
            </a:r>
          </a:p>
          <a:p>
            <a:r>
              <a:rPr lang="en-US" sz="2800" dirty="0"/>
              <a:t>The disadvantage is that wires can fall out and leads of components can touch, so a breadboard is only good for the first pass of a prototype.</a:t>
            </a:r>
          </a:p>
          <a:p>
            <a:r>
              <a:rPr lang="en-US" sz="2800" dirty="0"/>
              <a:t>The other disadvantage of breadboard is that the layout is fixed, so components end up very spaced out from each other, often with a large number of jumper wires linking everything together.</a:t>
            </a:r>
          </a:p>
        </p:txBody>
      </p:sp>
    </p:spTree>
    <p:extLst>
      <p:ext uri="{BB962C8B-B14F-4D97-AF65-F5344CB8AC3E}">
        <p14:creationId xmlns:p14="http://schemas.microsoft.com/office/powerpoint/2010/main" val="272195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A351-C55C-44E8-B93E-1AF4786ADA16}"/>
              </a:ext>
            </a:extLst>
          </p:cNvPr>
          <p:cNvSpPr>
            <a:spLocks noGrp="1"/>
          </p:cNvSpPr>
          <p:nvPr>
            <p:ph type="title"/>
          </p:nvPr>
        </p:nvSpPr>
        <p:spPr/>
        <p:txBody>
          <a:bodyPr/>
          <a:lstStyle/>
          <a:p>
            <a:r>
              <a:rPr lang="en-US" b="1" dirty="0" err="1"/>
              <a:t>Perfboard</a:t>
            </a:r>
            <a:endParaRPr lang="en-GB" dirty="0"/>
          </a:p>
        </p:txBody>
      </p:sp>
      <p:sp>
        <p:nvSpPr>
          <p:cNvPr id="3" name="Content Placeholder 2">
            <a:extLst>
              <a:ext uri="{FF2B5EF4-FFF2-40B4-BE49-F238E27FC236}">
                <a16:creationId xmlns:a16="http://schemas.microsoft.com/office/drawing/2014/main" id="{1AE12E82-6D47-4506-A0B8-1A0D1D0E55D3}"/>
              </a:ext>
            </a:extLst>
          </p:cNvPr>
          <p:cNvSpPr>
            <a:spLocks noGrp="1"/>
          </p:cNvSpPr>
          <p:nvPr>
            <p:ph idx="1"/>
          </p:nvPr>
        </p:nvSpPr>
        <p:spPr>
          <a:xfrm>
            <a:off x="581192" y="2180496"/>
            <a:ext cx="5721134" cy="4332846"/>
          </a:xfrm>
        </p:spPr>
        <p:txBody>
          <a:bodyPr/>
          <a:lstStyle/>
          <a:p>
            <a:r>
              <a:rPr lang="en-US" sz="2800" b="1" dirty="0">
                <a:solidFill>
                  <a:schemeClr val="accent1"/>
                </a:solidFill>
              </a:rPr>
              <a:t>PERFBOARD</a:t>
            </a:r>
            <a:r>
              <a:rPr lang="en-US" sz="2800" dirty="0"/>
              <a:t> (perforated board) is one of a number of types of board designed specifically for prototyping. </a:t>
            </a:r>
          </a:p>
          <a:p>
            <a:r>
              <a:rPr lang="en-US" sz="2800" dirty="0"/>
              <a:t>It is made from the same material as a PCB but has no copper on it. </a:t>
            </a:r>
          </a:p>
          <a:p>
            <a:r>
              <a:rPr lang="en-US" sz="2800" dirty="0"/>
              <a:t>It is just a board with an array of holes in it on a 0.1-in</a:t>
            </a:r>
            <a:r>
              <a:rPr lang="en-US" dirty="0"/>
              <a:t>.</a:t>
            </a:r>
          </a:p>
          <a:p>
            <a:endParaRPr lang="en-GB" dirty="0"/>
          </a:p>
        </p:txBody>
      </p:sp>
      <p:pic>
        <p:nvPicPr>
          <p:cNvPr id="4" name="Picture 3">
            <a:extLst>
              <a:ext uri="{FF2B5EF4-FFF2-40B4-BE49-F238E27FC236}">
                <a16:creationId xmlns:a16="http://schemas.microsoft.com/office/drawing/2014/main" id="{E52E283D-BC1A-4F6F-B4B5-441E4EA5C0C7}"/>
              </a:ext>
            </a:extLst>
          </p:cNvPr>
          <p:cNvPicPr>
            <a:picLocks noChangeAspect="1"/>
          </p:cNvPicPr>
          <p:nvPr/>
        </p:nvPicPr>
        <p:blipFill>
          <a:blip r:embed="rId2"/>
          <a:stretch>
            <a:fillRect/>
          </a:stretch>
        </p:blipFill>
        <p:spPr>
          <a:xfrm>
            <a:off x="6865961" y="2391954"/>
            <a:ext cx="4744847" cy="3466845"/>
          </a:xfrm>
          <a:prstGeom prst="rect">
            <a:avLst/>
          </a:prstGeom>
        </p:spPr>
      </p:pic>
    </p:spTree>
    <p:extLst>
      <p:ext uri="{BB962C8B-B14F-4D97-AF65-F5344CB8AC3E}">
        <p14:creationId xmlns:p14="http://schemas.microsoft.com/office/powerpoint/2010/main" val="3246455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D683-CF2F-41E0-9B81-70A4628897BD}"/>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998416D-C665-43DC-9388-AA38005E7B59}"/>
              </a:ext>
            </a:extLst>
          </p:cNvPr>
          <p:cNvSpPr>
            <a:spLocks noGrp="1"/>
          </p:cNvSpPr>
          <p:nvPr>
            <p:ph idx="1"/>
          </p:nvPr>
        </p:nvSpPr>
        <p:spPr>
          <a:xfrm>
            <a:off x="581192" y="2180496"/>
            <a:ext cx="11029615" cy="4529793"/>
          </a:xfrm>
        </p:spPr>
        <p:txBody>
          <a:bodyPr/>
          <a:lstStyle/>
          <a:p>
            <a:r>
              <a:rPr lang="en-US" sz="2800" dirty="0"/>
              <a:t>A variation on </a:t>
            </a:r>
            <a:r>
              <a:rPr lang="en-US" sz="2800" dirty="0" err="1">
                <a:solidFill>
                  <a:srgbClr val="FF0000"/>
                </a:solidFill>
              </a:rPr>
              <a:t>perfboard</a:t>
            </a:r>
            <a:r>
              <a:rPr lang="en-US" sz="2800" dirty="0">
                <a:solidFill>
                  <a:srgbClr val="FF0000"/>
                </a:solidFill>
              </a:rPr>
              <a:t> </a:t>
            </a:r>
            <a:r>
              <a:rPr lang="en-US" sz="2800" dirty="0"/>
              <a:t>called </a:t>
            </a:r>
            <a:r>
              <a:rPr lang="en-US" sz="2800" i="1" dirty="0">
                <a:solidFill>
                  <a:srgbClr val="FF0000"/>
                </a:solidFill>
              </a:rPr>
              <a:t>protoboard</a:t>
            </a:r>
            <a:r>
              <a:rPr lang="en-US" sz="2800" i="1" dirty="0"/>
              <a:t> </a:t>
            </a:r>
            <a:r>
              <a:rPr lang="en-US" sz="2800" dirty="0"/>
              <a:t>is just like </a:t>
            </a:r>
            <a:r>
              <a:rPr lang="en-US" sz="2800" dirty="0" err="1"/>
              <a:t>perfboard</a:t>
            </a:r>
            <a:r>
              <a:rPr lang="en-US" sz="2800" dirty="0"/>
              <a:t> except that behind each hole is a copper pad. </a:t>
            </a:r>
          </a:p>
          <a:p>
            <a:r>
              <a:rPr lang="en-US" sz="2800" dirty="0"/>
              <a:t>The pads are not connected together, but they serve to hold the components tight to the board.</a:t>
            </a:r>
          </a:p>
          <a:p>
            <a:r>
              <a:rPr lang="en-US" sz="2800" dirty="0"/>
              <a:t>The advantage of </a:t>
            </a:r>
            <a:r>
              <a:rPr lang="en-US" sz="2800" dirty="0" err="1">
                <a:solidFill>
                  <a:srgbClr val="FF0000"/>
                </a:solidFill>
              </a:rPr>
              <a:t>perfboard</a:t>
            </a:r>
            <a:r>
              <a:rPr lang="en-US" sz="2800" dirty="0">
                <a:solidFill>
                  <a:srgbClr val="FF0000"/>
                </a:solidFill>
              </a:rPr>
              <a:t> and protoboard </a:t>
            </a:r>
            <a:r>
              <a:rPr lang="en-US" sz="2800" dirty="0"/>
              <a:t>is that the layout of the components can be closer to the schematic diagram because you are not constrained to using fixed strips of connectors. </a:t>
            </a:r>
          </a:p>
          <a:p>
            <a:r>
              <a:rPr lang="en-US" sz="2800" dirty="0"/>
              <a:t>Such designs can be strong enough to deploy in a project permanently.</a:t>
            </a:r>
          </a:p>
          <a:p>
            <a:endParaRPr lang="en-GB" dirty="0"/>
          </a:p>
        </p:txBody>
      </p:sp>
    </p:spTree>
    <p:extLst>
      <p:ext uri="{BB962C8B-B14F-4D97-AF65-F5344CB8AC3E}">
        <p14:creationId xmlns:p14="http://schemas.microsoft.com/office/powerpoint/2010/main" val="83342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7340-D66D-40CE-8572-1D5A6647591A}"/>
              </a:ext>
            </a:extLst>
          </p:cNvPr>
          <p:cNvSpPr>
            <a:spLocks noGrp="1"/>
          </p:cNvSpPr>
          <p:nvPr>
            <p:ph type="title"/>
          </p:nvPr>
        </p:nvSpPr>
        <p:spPr/>
        <p:txBody>
          <a:bodyPr/>
          <a:lstStyle/>
          <a:p>
            <a:r>
              <a:rPr lang="en-US" b="1" dirty="0"/>
              <a:t>Working with Stripboard</a:t>
            </a:r>
            <a:endParaRPr lang="en-GB" dirty="0"/>
          </a:p>
        </p:txBody>
      </p:sp>
      <p:sp>
        <p:nvSpPr>
          <p:cNvPr id="3" name="Content Placeholder 2">
            <a:extLst>
              <a:ext uri="{FF2B5EF4-FFF2-40B4-BE49-F238E27FC236}">
                <a16:creationId xmlns:a16="http://schemas.microsoft.com/office/drawing/2014/main" id="{B52E5F0C-2DB8-421D-87FF-A1AAD26F76C3}"/>
              </a:ext>
            </a:extLst>
          </p:cNvPr>
          <p:cNvSpPr>
            <a:spLocks noGrp="1"/>
          </p:cNvSpPr>
          <p:nvPr>
            <p:ph idx="1"/>
          </p:nvPr>
        </p:nvSpPr>
        <p:spPr>
          <a:xfrm>
            <a:off x="581191" y="2053886"/>
            <a:ext cx="11029615" cy="4677504"/>
          </a:xfrm>
        </p:spPr>
        <p:txBody>
          <a:bodyPr>
            <a:normAutofit/>
          </a:bodyPr>
          <a:lstStyle/>
          <a:p>
            <a:r>
              <a:rPr lang="en-US" sz="2800" b="1" dirty="0">
                <a:solidFill>
                  <a:srgbClr val="FF0000"/>
                </a:solidFill>
              </a:rPr>
              <a:t>STRIPBOARD:</a:t>
            </a:r>
            <a:r>
              <a:rPr lang="en-US" sz="2800" dirty="0"/>
              <a:t> is a copper-clad board that has a number of copper strips running along the width of the board and contains predrilled holes positioned at a pitch of 0.1“ (2.54mm), which matches the format of standard through-hole electronic components.</a:t>
            </a:r>
          </a:p>
          <a:p>
            <a:r>
              <a:rPr lang="en-US" sz="2800" dirty="0">
                <a:solidFill>
                  <a:schemeClr val="tx1"/>
                </a:solidFill>
              </a:rPr>
              <a:t>It is a perforated board with conductive strips running underneath, rather like breadboard.</a:t>
            </a:r>
          </a:p>
          <a:p>
            <a:r>
              <a:rPr lang="en-US" sz="2800" b="1" i="1" dirty="0">
                <a:solidFill>
                  <a:srgbClr val="FF0000"/>
                </a:solidFill>
              </a:rPr>
              <a:t>The copper strips allow you to join the components together to create a circuit.</a:t>
            </a:r>
            <a:endParaRPr lang="en-US" b="1" i="1" dirty="0">
              <a:solidFill>
                <a:srgbClr val="FF0000"/>
              </a:solidFill>
            </a:endParaRPr>
          </a:p>
        </p:txBody>
      </p:sp>
    </p:spTree>
    <p:extLst>
      <p:ext uri="{BB962C8B-B14F-4D97-AF65-F5344CB8AC3E}">
        <p14:creationId xmlns:p14="http://schemas.microsoft.com/office/powerpoint/2010/main" val="411913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3443E-B265-44BB-9F13-FE246AF7D53D}"/>
              </a:ext>
            </a:extLst>
          </p:cNvPr>
          <p:cNvSpPr>
            <a:spLocks noGrp="1"/>
          </p:cNvSpPr>
          <p:nvPr>
            <p:ph type="title"/>
          </p:nvPr>
        </p:nvSpPr>
        <p:spPr/>
        <p:txBody>
          <a:bodyPr/>
          <a:lstStyle/>
          <a:p>
            <a:endParaRPr lang="en-GB"/>
          </a:p>
        </p:txBody>
      </p:sp>
      <p:pic>
        <p:nvPicPr>
          <p:cNvPr id="4" name="Content Placeholder 4">
            <a:extLst>
              <a:ext uri="{FF2B5EF4-FFF2-40B4-BE49-F238E27FC236}">
                <a16:creationId xmlns:a16="http://schemas.microsoft.com/office/drawing/2014/main" id="{C246B5EB-54B4-4084-8763-BF9B4CA153D5}"/>
              </a:ext>
            </a:extLst>
          </p:cNvPr>
          <p:cNvPicPr>
            <a:picLocks noChangeAspect="1"/>
          </p:cNvPicPr>
          <p:nvPr/>
        </p:nvPicPr>
        <p:blipFill>
          <a:blip r:embed="rId2"/>
          <a:stretch>
            <a:fillRect/>
          </a:stretch>
        </p:blipFill>
        <p:spPr>
          <a:xfrm rot="16200000">
            <a:off x="1085179" y="1877964"/>
            <a:ext cx="3533311" cy="4161866"/>
          </a:xfrm>
          <a:prstGeom prst="rect">
            <a:avLst/>
          </a:prstGeom>
        </p:spPr>
      </p:pic>
      <p:pic>
        <p:nvPicPr>
          <p:cNvPr id="5" name="Picture 4">
            <a:extLst>
              <a:ext uri="{FF2B5EF4-FFF2-40B4-BE49-F238E27FC236}">
                <a16:creationId xmlns:a16="http://schemas.microsoft.com/office/drawing/2014/main" id="{03D1A885-EBBE-4ACA-B09D-0C023F95B675}"/>
              </a:ext>
            </a:extLst>
          </p:cNvPr>
          <p:cNvPicPr>
            <a:picLocks noChangeAspect="1"/>
          </p:cNvPicPr>
          <p:nvPr/>
        </p:nvPicPr>
        <p:blipFill>
          <a:blip r:embed="rId3"/>
          <a:stretch>
            <a:fillRect/>
          </a:stretch>
        </p:blipFill>
        <p:spPr>
          <a:xfrm>
            <a:off x="5302825" y="2192241"/>
            <a:ext cx="6118274" cy="4335936"/>
          </a:xfrm>
          <a:prstGeom prst="rect">
            <a:avLst/>
          </a:prstGeom>
        </p:spPr>
      </p:pic>
    </p:spTree>
    <p:extLst>
      <p:ext uri="{BB962C8B-B14F-4D97-AF65-F5344CB8AC3E}">
        <p14:creationId xmlns:p14="http://schemas.microsoft.com/office/powerpoint/2010/main" val="236348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4B82-791E-499D-940C-2AD440F90378}"/>
              </a:ext>
            </a:extLst>
          </p:cNvPr>
          <p:cNvSpPr>
            <a:spLocks noGrp="1"/>
          </p:cNvSpPr>
          <p:nvPr>
            <p:ph type="title"/>
          </p:nvPr>
        </p:nvSpPr>
        <p:spPr/>
        <p:txBody>
          <a:bodyPr/>
          <a:lstStyle/>
          <a:p>
            <a:r>
              <a:rPr lang="en-US" dirty="0"/>
              <a:t>INSTALLING YOUR PROTEUS SOFTWARE</a:t>
            </a:r>
            <a:endParaRPr lang="en-GB" dirty="0"/>
          </a:p>
        </p:txBody>
      </p:sp>
      <p:sp>
        <p:nvSpPr>
          <p:cNvPr id="4" name="Rectangle: Rounded Corners 3">
            <a:extLst>
              <a:ext uri="{FF2B5EF4-FFF2-40B4-BE49-F238E27FC236}">
                <a16:creationId xmlns:a16="http://schemas.microsoft.com/office/drawing/2014/main" id="{27F04A5A-B181-4E17-B26B-41805620A316}"/>
              </a:ext>
            </a:extLst>
          </p:cNvPr>
          <p:cNvSpPr/>
          <p:nvPr/>
        </p:nvSpPr>
        <p:spPr>
          <a:xfrm>
            <a:off x="3613052" y="3172265"/>
            <a:ext cx="4965895" cy="1456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DEMOSTRATION</a:t>
            </a:r>
            <a:endParaRPr lang="en-GB" sz="4800" dirty="0"/>
          </a:p>
        </p:txBody>
      </p:sp>
    </p:spTree>
    <p:extLst>
      <p:ext uri="{BB962C8B-B14F-4D97-AF65-F5344CB8AC3E}">
        <p14:creationId xmlns:p14="http://schemas.microsoft.com/office/powerpoint/2010/main" val="1473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015A-2202-4578-BEB3-1EC7434F9230}"/>
              </a:ext>
            </a:extLst>
          </p:cNvPr>
          <p:cNvSpPr>
            <a:spLocks noGrp="1"/>
          </p:cNvSpPr>
          <p:nvPr>
            <p:ph type="title"/>
          </p:nvPr>
        </p:nvSpPr>
        <p:spPr/>
        <p:txBody>
          <a:bodyPr/>
          <a:lstStyle/>
          <a:p>
            <a:r>
              <a:rPr lang="en-US" dirty="0"/>
              <a:t>NAVIGATING IN ISIS </a:t>
            </a:r>
            <a:endParaRPr lang="en-GB" dirty="0"/>
          </a:p>
        </p:txBody>
      </p:sp>
      <p:sp>
        <p:nvSpPr>
          <p:cNvPr id="4" name="Content Placeholder 3">
            <a:extLst>
              <a:ext uri="{FF2B5EF4-FFF2-40B4-BE49-F238E27FC236}">
                <a16:creationId xmlns:a16="http://schemas.microsoft.com/office/drawing/2014/main" id="{51FBCE75-540C-4523-A7A9-1E4C666E3C51}"/>
              </a:ext>
            </a:extLst>
          </p:cNvPr>
          <p:cNvSpPr>
            <a:spLocks noGrp="1"/>
          </p:cNvSpPr>
          <p:nvPr>
            <p:ph idx="1"/>
          </p:nvPr>
        </p:nvSpPr>
        <p:spPr>
          <a:xfrm>
            <a:off x="581192" y="2677606"/>
            <a:ext cx="4820768" cy="3572273"/>
          </a:xfrm>
        </p:spPr>
        <p:txBody>
          <a:bodyPr/>
          <a:lstStyle/>
          <a:p>
            <a:r>
              <a:rPr lang="en-US" sz="3200" dirty="0"/>
              <a:t>Starting a new project</a:t>
            </a:r>
          </a:p>
          <a:p>
            <a:r>
              <a:rPr lang="en-US" sz="3200" dirty="0"/>
              <a:t>Knowing your environment</a:t>
            </a:r>
          </a:p>
          <a:p>
            <a:r>
              <a:rPr lang="en-US" sz="3200" dirty="0"/>
              <a:t>Placing components in the work area.</a:t>
            </a:r>
            <a:endParaRPr lang="en-US" dirty="0"/>
          </a:p>
          <a:p>
            <a:endParaRPr lang="en-GB" dirty="0"/>
          </a:p>
        </p:txBody>
      </p:sp>
      <p:pic>
        <p:nvPicPr>
          <p:cNvPr id="7" name="Picture 6">
            <a:extLst>
              <a:ext uri="{FF2B5EF4-FFF2-40B4-BE49-F238E27FC236}">
                <a16:creationId xmlns:a16="http://schemas.microsoft.com/office/drawing/2014/main" id="{E15BCA3A-1FED-4051-A22D-A2ACB016A441}"/>
              </a:ext>
            </a:extLst>
          </p:cNvPr>
          <p:cNvPicPr>
            <a:picLocks noChangeAspect="1"/>
          </p:cNvPicPr>
          <p:nvPr/>
        </p:nvPicPr>
        <p:blipFill>
          <a:blip r:embed="rId3"/>
          <a:stretch>
            <a:fillRect/>
          </a:stretch>
        </p:blipFill>
        <p:spPr>
          <a:xfrm>
            <a:off x="6096000" y="2677606"/>
            <a:ext cx="4820768" cy="3911884"/>
          </a:xfrm>
          <a:prstGeom prst="rect">
            <a:avLst/>
          </a:prstGeom>
        </p:spPr>
      </p:pic>
    </p:spTree>
    <p:extLst>
      <p:ext uri="{BB962C8B-B14F-4D97-AF65-F5344CB8AC3E}">
        <p14:creationId xmlns:p14="http://schemas.microsoft.com/office/powerpoint/2010/main" val="2762219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015A-2202-4578-BEB3-1EC7434F9230}"/>
              </a:ext>
            </a:extLst>
          </p:cNvPr>
          <p:cNvSpPr>
            <a:spLocks noGrp="1"/>
          </p:cNvSpPr>
          <p:nvPr>
            <p:ph type="title"/>
          </p:nvPr>
        </p:nvSpPr>
        <p:spPr/>
        <p:txBody>
          <a:bodyPr/>
          <a:lstStyle/>
          <a:p>
            <a:r>
              <a:rPr lang="en-US" dirty="0"/>
              <a:t>Drawing your first circuit</a:t>
            </a:r>
            <a:endParaRPr lang="en-GB" dirty="0"/>
          </a:p>
        </p:txBody>
      </p:sp>
      <p:sp>
        <p:nvSpPr>
          <p:cNvPr id="5" name="Content Placeholder 4">
            <a:extLst>
              <a:ext uri="{FF2B5EF4-FFF2-40B4-BE49-F238E27FC236}">
                <a16:creationId xmlns:a16="http://schemas.microsoft.com/office/drawing/2014/main" id="{1DDB9BD1-95EC-4D9B-9145-917FC25B377C}"/>
              </a:ext>
            </a:extLst>
          </p:cNvPr>
          <p:cNvSpPr>
            <a:spLocks noGrp="1"/>
          </p:cNvSpPr>
          <p:nvPr>
            <p:ph idx="1"/>
          </p:nvPr>
        </p:nvSpPr>
        <p:spPr>
          <a:xfrm>
            <a:off x="581191" y="2180496"/>
            <a:ext cx="4919277" cy="4135898"/>
          </a:xfrm>
        </p:spPr>
        <p:txBody>
          <a:bodyPr>
            <a:noAutofit/>
          </a:bodyPr>
          <a:lstStyle/>
          <a:p>
            <a:r>
              <a:rPr lang="en-US" sz="3200" dirty="0"/>
              <a:t>Placing components </a:t>
            </a:r>
          </a:p>
          <a:p>
            <a:r>
              <a:rPr lang="en-US" sz="3200" dirty="0"/>
              <a:t>Connecting components together</a:t>
            </a:r>
          </a:p>
          <a:p>
            <a:r>
              <a:rPr lang="en-US" sz="3200" dirty="0"/>
              <a:t>Simulating the circuit</a:t>
            </a:r>
          </a:p>
          <a:p>
            <a:r>
              <a:rPr lang="en-US" sz="3200" dirty="0"/>
              <a:t>Saving</a:t>
            </a:r>
          </a:p>
        </p:txBody>
      </p:sp>
      <p:pic>
        <p:nvPicPr>
          <p:cNvPr id="7" name="Picture 6">
            <a:extLst>
              <a:ext uri="{FF2B5EF4-FFF2-40B4-BE49-F238E27FC236}">
                <a16:creationId xmlns:a16="http://schemas.microsoft.com/office/drawing/2014/main" id="{544C585C-2E67-423C-B44C-AE188E064655}"/>
              </a:ext>
            </a:extLst>
          </p:cNvPr>
          <p:cNvPicPr>
            <a:picLocks noChangeAspect="1"/>
          </p:cNvPicPr>
          <p:nvPr/>
        </p:nvPicPr>
        <p:blipFill>
          <a:blip r:embed="rId3"/>
          <a:stretch>
            <a:fillRect/>
          </a:stretch>
        </p:blipFill>
        <p:spPr>
          <a:xfrm>
            <a:off x="5823242" y="2180496"/>
            <a:ext cx="5787565" cy="4347029"/>
          </a:xfrm>
          <a:prstGeom prst="rect">
            <a:avLst/>
          </a:prstGeom>
        </p:spPr>
      </p:pic>
    </p:spTree>
    <p:extLst>
      <p:ext uri="{BB962C8B-B14F-4D97-AF65-F5344CB8AC3E}">
        <p14:creationId xmlns:p14="http://schemas.microsoft.com/office/powerpoint/2010/main" val="1246616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AAB91-EF40-4E0C-A06A-8557E00CCF6E}"/>
              </a:ext>
            </a:extLst>
          </p:cNvPr>
          <p:cNvSpPr>
            <a:spLocks noGrp="1"/>
          </p:cNvSpPr>
          <p:nvPr>
            <p:ph type="title"/>
          </p:nvPr>
        </p:nvSpPr>
        <p:spPr/>
        <p:txBody>
          <a:bodyPr/>
          <a:lstStyle/>
          <a:p>
            <a:r>
              <a:rPr lang="en-US" dirty="0"/>
              <a:t>Mastering techniques in </a:t>
            </a:r>
            <a:r>
              <a:rPr lang="en-US" dirty="0" err="1"/>
              <a:t>isis</a:t>
            </a:r>
            <a:endParaRPr lang="en-GB" dirty="0"/>
          </a:p>
        </p:txBody>
      </p:sp>
      <p:sp>
        <p:nvSpPr>
          <p:cNvPr id="3" name="Content Placeholder 2">
            <a:extLst>
              <a:ext uri="{FF2B5EF4-FFF2-40B4-BE49-F238E27FC236}">
                <a16:creationId xmlns:a16="http://schemas.microsoft.com/office/drawing/2014/main" id="{EBF8612F-9C1D-4E75-BAC3-650CBC7DAA36}"/>
              </a:ext>
            </a:extLst>
          </p:cNvPr>
          <p:cNvSpPr>
            <a:spLocks noGrp="1"/>
          </p:cNvSpPr>
          <p:nvPr>
            <p:ph idx="1"/>
          </p:nvPr>
        </p:nvSpPr>
        <p:spPr/>
        <p:txBody>
          <a:bodyPr/>
          <a:lstStyle/>
          <a:p>
            <a:r>
              <a:rPr lang="en-US" sz="3600" dirty="0"/>
              <a:t>Generating Bill of Material BOM</a:t>
            </a:r>
          </a:p>
          <a:p>
            <a:r>
              <a:rPr lang="en-US" sz="3600" dirty="0"/>
              <a:t>Copying elements and blocks</a:t>
            </a:r>
          </a:p>
          <a:p>
            <a:r>
              <a:rPr lang="en-US" sz="3600" dirty="0"/>
              <a:t>Changing component properties</a:t>
            </a:r>
          </a:p>
          <a:p>
            <a:endParaRPr lang="en-GB" dirty="0"/>
          </a:p>
        </p:txBody>
      </p:sp>
    </p:spTree>
    <p:extLst>
      <p:ext uri="{BB962C8B-B14F-4D97-AF65-F5344CB8AC3E}">
        <p14:creationId xmlns:p14="http://schemas.microsoft.com/office/powerpoint/2010/main" val="1558758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C27-237D-4151-836F-CFDB27BB03D5}"/>
              </a:ext>
            </a:extLst>
          </p:cNvPr>
          <p:cNvSpPr>
            <a:spLocks noGrp="1"/>
          </p:cNvSpPr>
          <p:nvPr>
            <p:ph type="title"/>
          </p:nvPr>
        </p:nvSpPr>
        <p:spPr/>
        <p:txBody>
          <a:bodyPr/>
          <a:lstStyle/>
          <a:p>
            <a:r>
              <a:rPr lang="en-US" dirty="0"/>
              <a:t>CREATING CUSTOM COMPONENTS</a:t>
            </a:r>
            <a:endParaRPr lang="en-GB" dirty="0"/>
          </a:p>
        </p:txBody>
      </p:sp>
      <p:sp>
        <p:nvSpPr>
          <p:cNvPr id="3" name="Content Placeholder 2">
            <a:extLst>
              <a:ext uri="{FF2B5EF4-FFF2-40B4-BE49-F238E27FC236}">
                <a16:creationId xmlns:a16="http://schemas.microsoft.com/office/drawing/2014/main" id="{507E6B8A-7723-430D-82ED-D0C87E1FDAE0}"/>
              </a:ext>
            </a:extLst>
          </p:cNvPr>
          <p:cNvSpPr>
            <a:spLocks noGrp="1"/>
          </p:cNvSpPr>
          <p:nvPr>
            <p:ph idx="1"/>
          </p:nvPr>
        </p:nvSpPr>
        <p:spPr>
          <a:xfrm>
            <a:off x="581193" y="2180496"/>
            <a:ext cx="6044690" cy="3678303"/>
          </a:xfrm>
        </p:spPr>
        <p:txBody>
          <a:bodyPr/>
          <a:lstStyle/>
          <a:p>
            <a:r>
              <a:rPr lang="en-US" sz="2800" dirty="0"/>
              <a:t>Drawing your element</a:t>
            </a:r>
          </a:p>
          <a:p>
            <a:r>
              <a:rPr lang="en-US" sz="2800" dirty="0"/>
              <a:t>Creating components from datasheet</a:t>
            </a:r>
          </a:p>
          <a:p>
            <a:r>
              <a:rPr lang="en-US" sz="2800" dirty="0"/>
              <a:t>Custom components cannot be used for simulation but for PCB production.</a:t>
            </a:r>
          </a:p>
          <a:p>
            <a:endParaRPr lang="en-GB" dirty="0"/>
          </a:p>
        </p:txBody>
      </p:sp>
      <p:pic>
        <p:nvPicPr>
          <p:cNvPr id="4" name="Picture 3">
            <a:extLst>
              <a:ext uri="{FF2B5EF4-FFF2-40B4-BE49-F238E27FC236}">
                <a16:creationId xmlns:a16="http://schemas.microsoft.com/office/drawing/2014/main" id="{8964AC7A-32D9-45F5-9B32-D79BB2E1A2FE}"/>
              </a:ext>
            </a:extLst>
          </p:cNvPr>
          <p:cNvPicPr>
            <a:picLocks noChangeAspect="1"/>
          </p:cNvPicPr>
          <p:nvPr/>
        </p:nvPicPr>
        <p:blipFill>
          <a:blip r:embed="rId2"/>
          <a:stretch>
            <a:fillRect/>
          </a:stretch>
        </p:blipFill>
        <p:spPr>
          <a:xfrm>
            <a:off x="6904830" y="2180495"/>
            <a:ext cx="3196858" cy="3678303"/>
          </a:xfrm>
          <a:prstGeom prst="rect">
            <a:avLst/>
          </a:prstGeom>
        </p:spPr>
      </p:pic>
    </p:spTree>
    <p:extLst>
      <p:ext uri="{BB962C8B-B14F-4D97-AF65-F5344CB8AC3E}">
        <p14:creationId xmlns:p14="http://schemas.microsoft.com/office/powerpoint/2010/main" val="377198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rtlCol="0">
            <a:normAutofit/>
          </a:bodyPr>
          <a:lstStyle/>
          <a:p>
            <a:pPr rtl="0"/>
            <a:r>
              <a:rPr lang="en-GB" dirty="0">
                <a:solidFill>
                  <a:srgbClr val="FFFEFF"/>
                </a:solidFill>
              </a:rPr>
              <a:t>DESIGN PROCESS</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2479470081"/>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11CC9FF1-989E-4606-8BA4-FE82FDA10137}"/>
              </a:ext>
            </a:extLst>
          </p:cNvPr>
          <p:cNvPicPr>
            <a:picLocks noChangeAspect="1"/>
          </p:cNvPicPr>
          <p:nvPr/>
        </p:nvPicPr>
        <p:blipFill>
          <a:blip r:embed="rId8"/>
          <a:stretch>
            <a:fillRect/>
          </a:stretch>
        </p:blipFill>
        <p:spPr>
          <a:xfrm>
            <a:off x="8744504" y="984682"/>
            <a:ext cx="2450237" cy="2444318"/>
          </a:xfrm>
          <a:prstGeom prst="rect">
            <a:avLst/>
          </a:prstGeom>
        </p:spPr>
      </p:pic>
      <p:pic>
        <p:nvPicPr>
          <p:cNvPr id="13" name="Picture 12">
            <a:extLst>
              <a:ext uri="{FF2B5EF4-FFF2-40B4-BE49-F238E27FC236}">
                <a16:creationId xmlns:a16="http://schemas.microsoft.com/office/drawing/2014/main" id="{3DFA7F78-53D8-4470-9841-1D3BCF28F483}"/>
              </a:ext>
            </a:extLst>
          </p:cNvPr>
          <p:cNvPicPr>
            <a:picLocks noChangeAspect="1"/>
          </p:cNvPicPr>
          <p:nvPr/>
        </p:nvPicPr>
        <p:blipFill>
          <a:blip r:embed="rId9"/>
          <a:stretch>
            <a:fillRect/>
          </a:stretch>
        </p:blipFill>
        <p:spPr>
          <a:xfrm>
            <a:off x="4806652" y="984681"/>
            <a:ext cx="2428649" cy="2444318"/>
          </a:xfrm>
          <a:prstGeom prst="rect">
            <a:avLst/>
          </a:prstGeom>
        </p:spPr>
      </p:pic>
      <p:pic>
        <p:nvPicPr>
          <p:cNvPr id="14" name="Picture 13">
            <a:extLst>
              <a:ext uri="{FF2B5EF4-FFF2-40B4-BE49-F238E27FC236}">
                <a16:creationId xmlns:a16="http://schemas.microsoft.com/office/drawing/2014/main" id="{E076A8CE-CF47-42B2-97A7-0F444D2A9077}"/>
              </a:ext>
            </a:extLst>
          </p:cNvPr>
          <p:cNvPicPr>
            <a:picLocks noChangeAspect="1"/>
          </p:cNvPicPr>
          <p:nvPr/>
        </p:nvPicPr>
        <p:blipFill>
          <a:blip r:embed="rId10"/>
          <a:stretch>
            <a:fillRect/>
          </a:stretch>
        </p:blipFill>
        <p:spPr>
          <a:xfrm>
            <a:off x="1091594" y="984681"/>
            <a:ext cx="2761316" cy="2444318"/>
          </a:xfrm>
          <a:prstGeom prst="rect">
            <a:avLst/>
          </a:prstGeom>
        </p:spPr>
      </p:pic>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BB57-E31D-4D6F-8DD6-5B021A1D6DB6}"/>
              </a:ext>
            </a:extLst>
          </p:cNvPr>
          <p:cNvSpPr>
            <a:spLocks noGrp="1"/>
          </p:cNvSpPr>
          <p:nvPr>
            <p:ph type="title"/>
          </p:nvPr>
        </p:nvSpPr>
        <p:spPr/>
        <p:txBody>
          <a:bodyPr/>
          <a:lstStyle/>
          <a:p>
            <a:r>
              <a:rPr lang="en-US" dirty="0"/>
              <a:t>Name it and add to library</a:t>
            </a:r>
            <a:endParaRPr lang="en-GB" dirty="0"/>
          </a:p>
        </p:txBody>
      </p:sp>
      <p:pic>
        <p:nvPicPr>
          <p:cNvPr id="4" name="Content Placeholder 3">
            <a:extLst>
              <a:ext uri="{FF2B5EF4-FFF2-40B4-BE49-F238E27FC236}">
                <a16:creationId xmlns:a16="http://schemas.microsoft.com/office/drawing/2014/main" id="{FC5DE678-BEB2-4F52-8BF5-001773E523D3}"/>
              </a:ext>
            </a:extLst>
          </p:cNvPr>
          <p:cNvPicPr>
            <a:picLocks noGrp="1" noChangeAspect="1"/>
          </p:cNvPicPr>
          <p:nvPr>
            <p:ph idx="1"/>
          </p:nvPr>
        </p:nvPicPr>
        <p:blipFill>
          <a:blip r:embed="rId2"/>
          <a:stretch>
            <a:fillRect/>
          </a:stretch>
        </p:blipFill>
        <p:spPr>
          <a:xfrm>
            <a:off x="781236" y="2083570"/>
            <a:ext cx="2987614" cy="3242529"/>
          </a:xfrm>
          <a:prstGeom prst="rect">
            <a:avLst/>
          </a:prstGeom>
        </p:spPr>
      </p:pic>
      <p:pic>
        <p:nvPicPr>
          <p:cNvPr id="5" name="Picture 4">
            <a:extLst>
              <a:ext uri="{FF2B5EF4-FFF2-40B4-BE49-F238E27FC236}">
                <a16:creationId xmlns:a16="http://schemas.microsoft.com/office/drawing/2014/main" id="{536D52FB-B3DD-4B58-BA3C-9BFC569AB475}"/>
              </a:ext>
            </a:extLst>
          </p:cNvPr>
          <p:cNvPicPr>
            <a:picLocks noChangeAspect="1"/>
          </p:cNvPicPr>
          <p:nvPr/>
        </p:nvPicPr>
        <p:blipFill>
          <a:blip r:embed="rId3"/>
          <a:stretch>
            <a:fillRect/>
          </a:stretch>
        </p:blipFill>
        <p:spPr>
          <a:xfrm>
            <a:off x="3919351" y="2083571"/>
            <a:ext cx="3871752" cy="3225276"/>
          </a:xfrm>
          <a:prstGeom prst="rect">
            <a:avLst/>
          </a:prstGeom>
        </p:spPr>
      </p:pic>
      <p:pic>
        <p:nvPicPr>
          <p:cNvPr id="6" name="Picture 5">
            <a:extLst>
              <a:ext uri="{FF2B5EF4-FFF2-40B4-BE49-F238E27FC236}">
                <a16:creationId xmlns:a16="http://schemas.microsoft.com/office/drawing/2014/main" id="{E6584C87-C239-4EE5-8003-0A51A5850486}"/>
              </a:ext>
            </a:extLst>
          </p:cNvPr>
          <p:cNvPicPr>
            <a:picLocks noChangeAspect="1"/>
          </p:cNvPicPr>
          <p:nvPr/>
        </p:nvPicPr>
        <p:blipFill>
          <a:blip r:embed="rId4"/>
          <a:stretch>
            <a:fillRect/>
          </a:stretch>
        </p:blipFill>
        <p:spPr>
          <a:xfrm>
            <a:off x="8035099" y="2083572"/>
            <a:ext cx="3685049" cy="3225276"/>
          </a:xfrm>
          <a:prstGeom prst="rect">
            <a:avLst/>
          </a:prstGeom>
        </p:spPr>
      </p:pic>
    </p:spTree>
    <p:extLst>
      <p:ext uri="{BB962C8B-B14F-4D97-AF65-F5344CB8AC3E}">
        <p14:creationId xmlns:p14="http://schemas.microsoft.com/office/powerpoint/2010/main" val="1737542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03B9-F7A7-46A5-905E-3DC0E1EDC608}"/>
              </a:ext>
            </a:extLst>
          </p:cNvPr>
          <p:cNvSpPr>
            <a:spLocks noGrp="1"/>
          </p:cNvSpPr>
          <p:nvPr>
            <p:ph type="title"/>
          </p:nvPr>
        </p:nvSpPr>
        <p:spPr/>
        <p:txBody>
          <a:bodyPr/>
          <a:lstStyle/>
          <a:p>
            <a:r>
              <a:rPr lang="en-US" dirty="0"/>
              <a:t>Designing complex circuits</a:t>
            </a:r>
            <a:endParaRPr lang="en-GB" dirty="0"/>
          </a:p>
        </p:txBody>
      </p:sp>
      <p:pic>
        <p:nvPicPr>
          <p:cNvPr id="4" name="Content Placeholder 3">
            <a:extLst>
              <a:ext uri="{FF2B5EF4-FFF2-40B4-BE49-F238E27FC236}">
                <a16:creationId xmlns:a16="http://schemas.microsoft.com/office/drawing/2014/main" id="{68D3279A-AD3A-42CD-8A93-15A2A1F2271F}"/>
              </a:ext>
            </a:extLst>
          </p:cNvPr>
          <p:cNvPicPr>
            <a:picLocks noGrp="1" noChangeAspect="1"/>
          </p:cNvPicPr>
          <p:nvPr>
            <p:ph idx="1"/>
          </p:nvPr>
        </p:nvPicPr>
        <p:blipFill>
          <a:blip r:embed="rId2"/>
          <a:stretch>
            <a:fillRect/>
          </a:stretch>
        </p:blipFill>
        <p:spPr>
          <a:xfrm>
            <a:off x="2553680" y="2234491"/>
            <a:ext cx="7084640" cy="4312080"/>
          </a:xfrm>
          <a:prstGeom prst="rect">
            <a:avLst/>
          </a:prstGeom>
        </p:spPr>
      </p:pic>
    </p:spTree>
    <p:extLst>
      <p:ext uri="{BB962C8B-B14F-4D97-AF65-F5344CB8AC3E}">
        <p14:creationId xmlns:p14="http://schemas.microsoft.com/office/powerpoint/2010/main" val="4052373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875F-80CA-4A34-BF8B-5FCFDE78589D}"/>
              </a:ext>
            </a:extLst>
          </p:cNvPr>
          <p:cNvSpPr>
            <a:spLocks noGrp="1"/>
          </p:cNvSpPr>
          <p:nvPr>
            <p:ph type="title"/>
          </p:nvPr>
        </p:nvSpPr>
        <p:spPr/>
        <p:txBody>
          <a:bodyPr/>
          <a:lstStyle/>
          <a:p>
            <a:r>
              <a:rPr lang="en-US" dirty="0"/>
              <a:t>CREATING CIRCUIT PCB LAYOUT</a:t>
            </a:r>
            <a:endParaRPr lang="en-GB" dirty="0"/>
          </a:p>
        </p:txBody>
      </p:sp>
      <p:pic>
        <p:nvPicPr>
          <p:cNvPr id="4" name="Content Placeholder 3">
            <a:extLst>
              <a:ext uri="{FF2B5EF4-FFF2-40B4-BE49-F238E27FC236}">
                <a16:creationId xmlns:a16="http://schemas.microsoft.com/office/drawing/2014/main" id="{3963B92B-E65F-4084-A86E-784B86A1ED1E}"/>
              </a:ext>
            </a:extLst>
          </p:cNvPr>
          <p:cNvPicPr>
            <a:picLocks noGrp="1" noChangeAspect="1"/>
          </p:cNvPicPr>
          <p:nvPr>
            <p:ph idx="1"/>
          </p:nvPr>
        </p:nvPicPr>
        <p:blipFill>
          <a:blip r:embed="rId2"/>
          <a:stretch>
            <a:fillRect/>
          </a:stretch>
        </p:blipFill>
        <p:spPr>
          <a:xfrm>
            <a:off x="4778219" y="2227832"/>
            <a:ext cx="5363040" cy="3840791"/>
          </a:xfrm>
          <a:prstGeom prst="rect">
            <a:avLst/>
          </a:prstGeom>
        </p:spPr>
      </p:pic>
      <p:sp>
        <p:nvSpPr>
          <p:cNvPr id="6" name="Rectangle 5">
            <a:extLst>
              <a:ext uri="{FF2B5EF4-FFF2-40B4-BE49-F238E27FC236}">
                <a16:creationId xmlns:a16="http://schemas.microsoft.com/office/drawing/2014/main" id="{AD5569FA-2982-45EF-9C02-190117E04881}"/>
              </a:ext>
            </a:extLst>
          </p:cNvPr>
          <p:cNvSpPr/>
          <p:nvPr/>
        </p:nvSpPr>
        <p:spPr>
          <a:xfrm>
            <a:off x="468650" y="2227832"/>
            <a:ext cx="3540641" cy="3108543"/>
          </a:xfrm>
          <a:prstGeom prst="rect">
            <a:avLst/>
          </a:prstGeom>
        </p:spPr>
        <p:txBody>
          <a:bodyPr wrap="square">
            <a:spAutoFit/>
          </a:bodyPr>
          <a:lstStyle/>
          <a:p>
            <a:pPr marL="285750" indent="-285750">
              <a:buFont typeface="Wingdings" panose="05000000000000000000" pitchFamily="2" charset="2"/>
              <a:buChar char="§"/>
            </a:pPr>
            <a:r>
              <a:rPr lang="en-US" sz="2800" dirty="0">
                <a:solidFill>
                  <a:srgbClr val="0070C0"/>
                </a:solidFill>
              </a:rPr>
              <a:t>Toolbars</a:t>
            </a:r>
          </a:p>
          <a:p>
            <a:pPr marL="742950" lvl="1" indent="-285750">
              <a:buFont typeface="Wingdings" panose="05000000000000000000" pitchFamily="2" charset="2"/>
              <a:buChar char="§"/>
            </a:pPr>
            <a:r>
              <a:rPr lang="en-US" sz="2800" dirty="0">
                <a:solidFill>
                  <a:srgbClr val="0070C0"/>
                </a:solidFill>
              </a:rPr>
              <a:t>Design Rule Manager</a:t>
            </a:r>
          </a:p>
          <a:p>
            <a:pPr marL="742950" lvl="1" indent="-285750">
              <a:buFont typeface="Wingdings" panose="05000000000000000000" pitchFamily="2" charset="2"/>
              <a:buChar char="§"/>
            </a:pPr>
            <a:r>
              <a:rPr lang="en-US" sz="2800" dirty="0">
                <a:solidFill>
                  <a:srgbClr val="0070C0"/>
                </a:solidFill>
              </a:rPr>
              <a:t>Auto-router</a:t>
            </a:r>
          </a:p>
          <a:p>
            <a:pPr marL="742950" lvl="1" indent="-285750">
              <a:buFont typeface="Wingdings" panose="05000000000000000000" pitchFamily="2" charset="2"/>
              <a:buChar char="§"/>
            </a:pPr>
            <a:r>
              <a:rPr lang="en-US" sz="2800" dirty="0">
                <a:solidFill>
                  <a:srgbClr val="0070C0"/>
                </a:solidFill>
              </a:rPr>
              <a:t>Auto-placer</a:t>
            </a:r>
          </a:p>
          <a:p>
            <a:pPr marL="285750" indent="-285750">
              <a:buFont typeface="Wingdings" panose="05000000000000000000" pitchFamily="2" charset="2"/>
              <a:buChar char="§"/>
            </a:pPr>
            <a:r>
              <a:rPr lang="en-US" sz="2800" dirty="0">
                <a:solidFill>
                  <a:srgbClr val="0070C0"/>
                </a:solidFill>
              </a:rPr>
              <a:t>Menus</a:t>
            </a:r>
          </a:p>
          <a:p>
            <a:pPr marL="285750" indent="-285750">
              <a:buFont typeface="Wingdings" panose="05000000000000000000" pitchFamily="2" charset="2"/>
              <a:buChar char="§"/>
            </a:pPr>
            <a:r>
              <a:rPr lang="en-US" sz="2800" dirty="0">
                <a:solidFill>
                  <a:srgbClr val="0070C0"/>
                </a:solidFill>
              </a:rPr>
              <a:t>Work Area</a:t>
            </a:r>
            <a:endParaRPr lang="en-GB" sz="2800" dirty="0">
              <a:solidFill>
                <a:srgbClr val="0070C0"/>
              </a:solidFill>
            </a:endParaRPr>
          </a:p>
        </p:txBody>
      </p:sp>
    </p:spTree>
    <p:extLst>
      <p:ext uri="{BB962C8B-B14F-4D97-AF65-F5344CB8AC3E}">
        <p14:creationId xmlns:p14="http://schemas.microsoft.com/office/powerpoint/2010/main" val="295620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CEAE-7A75-4AC5-9D2E-3797C239B8A4}"/>
              </a:ext>
            </a:extLst>
          </p:cNvPr>
          <p:cNvSpPr>
            <a:spLocks noGrp="1"/>
          </p:cNvSpPr>
          <p:nvPr>
            <p:ph type="title"/>
          </p:nvPr>
        </p:nvSpPr>
        <p:spPr/>
        <p:txBody>
          <a:bodyPr/>
          <a:lstStyle/>
          <a:p>
            <a:r>
              <a:rPr lang="en-US" dirty="0"/>
              <a:t>DESIGN RULE SETTINGS</a:t>
            </a:r>
            <a:endParaRPr lang="en-GB" dirty="0"/>
          </a:p>
        </p:txBody>
      </p:sp>
      <p:sp>
        <p:nvSpPr>
          <p:cNvPr id="3" name="Content Placeholder 2">
            <a:extLst>
              <a:ext uri="{FF2B5EF4-FFF2-40B4-BE49-F238E27FC236}">
                <a16:creationId xmlns:a16="http://schemas.microsoft.com/office/drawing/2014/main" id="{19D4BB81-54E7-4A9B-B0F0-AE26AFE262F7}"/>
              </a:ext>
            </a:extLst>
          </p:cNvPr>
          <p:cNvSpPr>
            <a:spLocks noGrp="1"/>
          </p:cNvSpPr>
          <p:nvPr>
            <p:ph idx="1"/>
          </p:nvPr>
        </p:nvSpPr>
        <p:spPr>
          <a:xfrm>
            <a:off x="581192" y="2180496"/>
            <a:ext cx="3626823" cy="3758665"/>
          </a:xfrm>
        </p:spPr>
        <p:txBody>
          <a:bodyPr/>
          <a:lstStyle/>
          <a:p>
            <a:r>
              <a:rPr lang="en-US" sz="2800" dirty="0"/>
              <a:t>Power  &amp; Signal</a:t>
            </a:r>
          </a:p>
          <a:p>
            <a:pPr lvl="2"/>
            <a:r>
              <a:rPr lang="en-US" sz="2800" dirty="0"/>
              <a:t>Trace Style – T20</a:t>
            </a:r>
          </a:p>
          <a:p>
            <a:pPr lvl="2"/>
            <a:r>
              <a:rPr lang="en-US" sz="2800" dirty="0"/>
              <a:t>Neck Style – T20</a:t>
            </a:r>
          </a:p>
          <a:p>
            <a:endParaRPr lang="en-GB" dirty="0"/>
          </a:p>
        </p:txBody>
      </p:sp>
      <p:pic>
        <p:nvPicPr>
          <p:cNvPr id="4" name="Picture 3">
            <a:extLst>
              <a:ext uri="{FF2B5EF4-FFF2-40B4-BE49-F238E27FC236}">
                <a16:creationId xmlns:a16="http://schemas.microsoft.com/office/drawing/2014/main" id="{FEE8BA83-931A-4F74-A436-A982EC370FBE}"/>
              </a:ext>
            </a:extLst>
          </p:cNvPr>
          <p:cNvPicPr>
            <a:picLocks noChangeAspect="1"/>
          </p:cNvPicPr>
          <p:nvPr/>
        </p:nvPicPr>
        <p:blipFill>
          <a:blip r:embed="rId2"/>
          <a:stretch>
            <a:fillRect/>
          </a:stretch>
        </p:blipFill>
        <p:spPr>
          <a:xfrm>
            <a:off x="8267762" y="2249247"/>
            <a:ext cx="3343045" cy="2938865"/>
          </a:xfrm>
          <a:prstGeom prst="rect">
            <a:avLst/>
          </a:prstGeom>
        </p:spPr>
      </p:pic>
      <p:pic>
        <p:nvPicPr>
          <p:cNvPr id="5" name="Picture 4">
            <a:extLst>
              <a:ext uri="{FF2B5EF4-FFF2-40B4-BE49-F238E27FC236}">
                <a16:creationId xmlns:a16="http://schemas.microsoft.com/office/drawing/2014/main" id="{9840BE2C-0558-4E58-9F86-228C92C53CD7}"/>
              </a:ext>
            </a:extLst>
          </p:cNvPr>
          <p:cNvPicPr>
            <a:picLocks noChangeAspect="1"/>
          </p:cNvPicPr>
          <p:nvPr/>
        </p:nvPicPr>
        <p:blipFill>
          <a:blip r:embed="rId3"/>
          <a:stretch>
            <a:fillRect/>
          </a:stretch>
        </p:blipFill>
        <p:spPr>
          <a:xfrm>
            <a:off x="4468712" y="2249247"/>
            <a:ext cx="3343044" cy="2927717"/>
          </a:xfrm>
          <a:prstGeom prst="rect">
            <a:avLst/>
          </a:prstGeom>
        </p:spPr>
      </p:pic>
    </p:spTree>
    <p:extLst>
      <p:ext uri="{BB962C8B-B14F-4D97-AF65-F5344CB8AC3E}">
        <p14:creationId xmlns:p14="http://schemas.microsoft.com/office/powerpoint/2010/main" val="1409361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CEAE-7A75-4AC5-9D2E-3797C239B8A4}"/>
              </a:ext>
            </a:extLst>
          </p:cNvPr>
          <p:cNvSpPr>
            <a:spLocks noGrp="1"/>
          </p:cNvSpPr>
          <p:nvPr>
            <p:ph type="title"/>
          </p:nvPr>
        </p:nvSpPr>
        <p:spPr/>
        <p:txBody>
          <a:bodyPr/>
          <a:lstStyle/>
          <a:p>
            <a:r>
              <a:rPr lang="en-US" dirty="0"/>
              <a:t>Auto-routing</a:t>
            </a:r>
            <a:endParaRPr lang="en-GB" dirty="0"/>
          </a:p>
        </p:txBody>
      </p:sp>
      <p:sp>
        <p:nvSpPr>
          <p:cNvPr id="3" name="Content Placeholder 2">
            <a:extLst>
              <a:ext uri="{FF2B5EF4-FFF2-40B4-BE49-F238E27FC236}">
                <a16:creationId xmlns:a16="http://schemas.microsoft.com/office/drawing/2014/main" id="{19D4BB81-54E7-4A9B-B0F0-AE26AFE262F7}"/>
              </a:ext>
            </a:extLst>
          </p:cNvPr>
          <p:cNvSpPr>
            <a:spLocks noGrp="1"/>
          </p:cNvSpPr>
          <p:nvPr>
            <p:ph idx="1"/>
          </p:nvPr>
        </p:nvSpPr>
        <p:spPr>
          <a:xfrm>
            <a:off x="652213" y="2313155"/>
            <a:ext cx="5157135" cy="3758665"/>
          </a:xfrm>
        </p:spPr>
        <p:txBody>
          <a:bodyPr/>
          <a:lstStyle/>
          <a:p>
            <a:r>
              <a:rPr lang="en-US" sz="3200" dirty="0"/>
              <a:t>Setting the DRM for Auto-routing</a:t>
            </a:r>
          </a:p>
          <a:p>
            <a:pPr marL="0" indent="0">
              <a:buNone/>
            </a:pPr>
            <a:endParaRPr lang="en-GB" dirty="0"/>
          </a:p>
        </p:txBody>
      </p:sp>
      <p:pic>
        <p:nvPicPr>
          <p:cNvPr id="6" name="Picture 5">
            <a:extLst>
              <a:ext uri="{FF2B5EF4-FFF2-40B4-BE49-F238E27FC236}">
                <a16:creationId xmlns:a16="http://schemas.microsoft.com/office/drawing/2014/main" id="{FADB6557-F006-4B9F-B953-E0EE3A072A5A}"/>
              </a:ext>
            </a:extLst>
          </p:cNvPr>
          <p:cNvPicPr>
            <a:picLocks noChangeAspect="1"/>
          </p:cNvPicPr>
          <p:nvPr/>
        </p:nvPicPr>
        <p:blipFill>
          <a:blip r:embed="rId2"/>
          <a:stretch>
            <a:fillRect/>
          </a:stretch>
        </p:blipFill>
        <p:spPr>
          <a:xfrm>
            <a:off x="6382653" y="2313155"/>
            <a:ext cx="4021975" cy="3359922"/>
          </a:xfrm>
          <a:prstGeom prst="rect">
            <a:avLst/>
          </a:prstGeom>
        </p:spPr>
      </p:pic>
    </p:spTree>
    <p:extLst>
      <p:ext uri="{BB962C8B-B14F-4D97-AF65-F5344CB8AC3E}">
        <p14:creationId xmlns:p14="http://schemas.microsoft.com/office/powerpoint/2010/main" val="2669009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C446-87E5-43B4-8731-978AB8F637D2}"/>
              </a:ext>
            </a:extLst>
          </p:cNvPr>
          <p:cNvSpPr>
            <a:spLocks noGrp="1"/>
          </p:cNvSpPr>
          <p:nvPr>
            <p:ph type="title"/>
          </p:nvPr>
        </p:nvSpPr>
        <p:spPr/>
        <p:txBody>
          <a:bodyPr/>
          <a:lstStyle/>
          <a:p>
            <a:r>
              <a:rPr lang="en-US" dirty="0"/>
              <a:t>Manual routing</a:t>
            </a:r>
            <a:endParaRPr lang="en-GB" dirty="0"/>
          </a:p>
        </p:txBody>
      </p:sp>
      <p:sp>
        <p:nvSpPr>
          <p:cNvPr id="3" name="Content Placeholder 2">
            <a:extLst>
              <a:ext uri="{FF2B5EF4-FFF2-40B4-BE49-F238E27FC236}">
                <a16:creationId xmlns:a16="http://schemas.microsoft.com/office/drawing/2014/main" id="{739029B0-BB27-419B-ACD4-0ECFD9904430}"/>
              </a:ext>
            </a:extLst>
          </p:cNvPr>
          <p:cNvSpPr>
            <a:spLocks noGrp="1"/>
          </p:cNvSpPr>
          <p:nvPr>
            <p:ph idx="1"/>
          </p:nvPr>
        </p:nvSpPr>
        <p:spPr>
          <a:xfrm>
            <a:off x="581193" y="2180496"/>
            <a:ext cx="4807554" cy="3678303"/>
          </a:xfrm>
        </p:spPr>
        <p:txBody>
          <a:bodyPr>
            <a:normAutofit/>
          </a:bodyPr>
          <a:lstStyle/>
          <a:p>
            <a:r>
              <a:rPr lang="en-US" sz="3200" dirty="0"/>
              <a:t>Tools and techniques</a:t>
            </a:r>
            <a:endParaRPr lang="en-GB" sz="3200" dirty="0"/>
          </a:p>
        </p:txBody>
      </p:sp>
      <p:pic>
        <p:nvPicPr>
          <p:cNvPr id="4" name="Picture 3">
            <a:extLst>
              <a:ext uri="{FF2B5EF4-FFF2-40B4-BE49-F238E27FC236}">
                <a16:creationId xmlns:a16="http://schemas.microsoft.com/office/drawing/2014/main" id="{11D53BC8-0834-4BEE-B8ED-ACB67E6AE95A}"/>
              </a:ext>
            </a:extLst>
          </p:cNvPr>
          <p:cNvPicPr>
            <a:picLocks noChangeAspect="1"/>
          </p:cNvPicPr>
          <p:nvPr/>
        </p:nvPicPr>
        <p:blipFill>
          <a:blip r:embed="rId2"/>
          <a:stretch>
            <a:fillRect/>
          </a:stretch>
        </p:blipFill>
        <p:spPr>
          <a:xfrm>
            <a:off x="6096000" y="2180496"/>
            <a:ext cx="4273118" cy="4195622"/>
          </a:xfrm>
          <a:prstGeom prst="rect">
            <a:avLst/>
          </a:prstGeom>
        </p:spPr>
      </p:pic>
    </p:spTree>
    <p:extLst>
      <p:ext uri="{BB962C8B-B14F-4D97-AF65-F5344CB8AC3E}">
        <p14:creationId xmlns:p14="http://schemas.microsoft.com/office/powerpoint/2010/main" val="1931933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en-GB"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4" y="3505095"/>
            <a:ext cx="3337707" cy="2629006"/>
          </a:xfrm>
        </p:spPr>
        <p:txBody>
          <a:bodyPr rtlCol="0">
            <a:normAutofit/>
          </a:bodyPr>
          <a:lstStyle/>
          <a:p>
            <a:pPr rtl="0"/>
            <a:r>
              <a:rPr lang="en-GB" dirty="0">
                <a:solidFill>
                  <a:schemeClr val="bg1"/>
                </a:solidFill>
                <a:hlinkClick r:id="rId4">
                  <a:extLst>
                    <a:ext uri="{A12FA001-AC4F-418D-AE19-62706E023703}">
                      <ahyp:hlinkClr xmlns:ahyp="http://schemas.microsoft.com/office/drawing/2018/hyperlinkcolor" val="tx"/>
                    </a:ext>
                  </a:extLst>
                </a:hlinkClick>
              </a:rPr>
              <a:t>DOUGLASAYITEY28@GMAIL.COM</a:t>
            </a:r>
            <a:endParaRPr lang="en-GB" dirty="0">
              <a:solidFill>
                <a:schemeClr val="bg1"/>
              </a:solidFill>
            </a:endParaRPr>
          </a:p>
          <a:p>
            <a:pPr rtl="0"/>
            <a:r>
              <a:rPr lang="en-GB">
                <a:solidFill>
                  <a:schemeClr val="bg2"/>
                </a:solidFill>
              </a:rPr>
              <a:t>TEL: 0205613190</a:t>
            </a:r>
            <a:endParaRPr lang="en-GB" dirty="0">
              <a:solidFill>
                <a:schemeClr val="bg2"/>
              </a:solidFill>
            </a:endParaRPr>
          </a:p>
          <a:p>
            <a:pPr rtl="0"/>
            <a:endParaRPr lang="en-GB" dirty="0">
              <a:solidFill>
                <a:schemeClr val="bg2"/>
              </a:solidFill>
            </a:endParaRPr>
          </a:p>
          <a:p>
            <a:pPr rtl="0"/>
            <a:endParaRPr lang="en-GB"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B4E2-23B8-4C14-8D76-629A9950FA23}"/>
              </a:ext>
            </a:extLst>
          </p:cNvPr>
          <p:cNvSpPr>
            <a:spLocks noGrp="1"/>
          </p:cNvSpPr>
          <p:nvPr>
            <p:ph type="title"/>
          </p:nvPr>
        </p:nvSpPr>
        <p:spPr/>
        <p:txBody>
          <a:bodyPr/>
          <a:lstStyle/>
          <a:p>
            <a:r>
              <a:rPr lang="en-US" dirty="0"/>
              <a:t>PCB DESIGN SOFTWARES</a:t>
            </a:r>
            <a:endParaRPr lang="en-GB" dirty="0"/>
          </a:p>
        </p:txBody>
      </p:sp>
      <p:sp>
        <p:nvSpPr>
          <p:cNvPr id="3" name="Content Placeholder 2">
            <a:extLst>
              <a:ext uri="{FF2B5EF4-FFF2-40B4-BE49-F238E27FC236}">
                <a16:creationId xmlns:a16="http://schemas.microsoft.com/office/drawing/2014/main" id="{21889047-90A3-4B3A-8D32-807173C62C68}"/>
              </a:ext>
            </a:extLst>
          </p:cNvPr>
          <p:cNvSpPr>
            <a:spLocks noGrp="1"/>
          </p:cNvSpPr>
          <p:nvPr>
            <p:ph idx="1"/>
          </p:nvPr>
        </p:nvSpPr>
        <p:spPr>
          <a:xfrm>
            <a:off x="678848" y="2633257"/>
            <a:ext cx="10125276" cy="3678303"/>
          </a:xfrm>
        </p:spPr>
        <p:txBody>
          <a:bodyPr>
            <a:normAutofit/>
          </a:bodyPr>
          <a:lstStyle/>
          <a:p>
            <a:pPr lvl="1"/>
            <a:r>
              <a:rPr lang="en-US" sz="2800" dirty="0"/>
              <a:t>PROTEUS </a:t>
            </a:r>
          </a:p>
          <a:p>
            <a:pPr lvl="1"/>
            <a:r>
              <a:rPr lang="en-US" sz="2800" dirty="0"/>
              <a:t>AUDESK EAGLE </a:t>
            </a:r>
          </a:p>
          <a:p>
            <a:pPr lvl="1"/>
            <a:r>
              <a:rPr lang="en-US" sz="2800" dirty="0"/>
              <a:t>ALTIUM DESIGN</a:t>
            </a:r>
          </a:p>
          <a:p>
            <a:pPr lvl="1"/>
            <a:r>
              <a:rPr lang="en-US" sz="2800" dirty="0" err="1"/>
              <a:t>KiCAD</a:t>
            </a:r>
            <a:endParaRPr lang="en-US" sz="2800" dirty="0"/>
          </a:p>
          <a:p>
            <a:pPr lvl="1"/>
            <a:r>
              <a:rPr lang="en-US" sz="2800" dirty="0"/>
              <a:t>EASYEDA</a:t>
            </a:r>
          </a:p>
          <a:p>
            <a:pPr lvl="1"/>
            <a:r>
              <a:rPr lang="en-US" sz="2800" dirty="0"/>
              <a:t>FRITZING</a:t>
            </a:r>
          </a:p>
        </p:txBody>
      </p:sp>
    </p:spTree>
    <p:extLst>
      <p:ext uri="{BB962C8B-B14F-4D97-AF65-F5344CB8AC3E}">
        <p14:creationId xmlns:p14="http://schemas.microsoft.com/office/powerpoint/2010/main" val="340420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7662-1BB0-445A-91A9-A533FFCCB541}"/>
              </a:ext>
            </a:extLst>
          </p:cNvPr>
          <p:cNvSpPr>
            <a:spLocks noGrp="1"/>
          </p:cNvSpPr>
          <p:nvPr>
            <p:ph type="title"/>
          </p:nvPr>
        </p:nvSpPr>
        <p:spPr/>
        <p:txBody>
          <a:bodyPr/>
          <a:lstStyle/>
          <a:p>
            <a:r>
              <a:rPr lang="en-US" dirty="0"/>
              <a:t>ANATOMY OF A PCB </a:t>
            </a:r>
            <a:endParaRPr lang="en-GB" dirty="0"/>
          </a:p>
        </p:txBody>
      </p:sp>
      <p:pic>
        <p:nvPicPr>
          <p:cNvPr id="4" name="Content Placeholder 3">
            <a:extLst>
              <a:ext uri="{FF2B5EF4-FFF2-40B4-BE49-F238E27FC236}">
                <a16:creationId xmlns:a16="http://schemas.microsoft.com/office/drawing/2014/main" id="{89FCCC12-BCD1-498D-9651-F352540CA802}"/>
              </a:ext>
            </a:extLst>
          </p:cNvPr>
          <p:cNvPicPr>
            <a:picLocks noGrp="1" noChangeAspect="1"/>
          </p:cNvPicPr>
          <p:nvPr>
            <p:ph idx="1"/>
          </p:nvPr>
        </p:nvPicPr>
        <p:blipFill>
          <a:blip r:embed="rId2"/>
          <a:stretch>
            <a:fillRect/>
          </a:stretch>
        </p:blipFill>
        <p:spPr>
          <a:xfrm>
            <a:off x="1473168" y="2026480"/>
            <a:ext cx="9245664" cy="4557635"/>
          </a:xfrm>
          <a:prstGeom prst="rect">
            <a:avLst/>
          </a:prstGeom>
        </p:spPr>
      </p:pic>
    </p:spTree>
    <p:extLst>
      <p:ext uri="{BB962C8B-B14F-4D97-AF65-F5344CB8AC3E}">
        <p14:creationId xmlns:p14="http://schemas.microsoft.com/office/powerpoint/2010/main" val="2212941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3069-C28C-4A75-BC0C-4FDC32255108}"/>
              </a:ext>
            </a:extLst>
          </p:cNvPr>
          <p:cNvSpPr>
            <a:spLocks noGrp="1"/>
          </p:cNvSpPr>
          <p:nvPr>
            <p:ph type="title"/>
          </p:nvPr>
        </p:nvSpPr>
        <p:spPr/>
        <p:txBody>
          <a:bodyPr/>
          <a:lstStyle/>
          <a:p>
            <a:r>
              <a:rPr lang="en-US" dirty="0"/>
              <a:t>DEFINITIONS OF TERMS</a:t>
            </a:r>
            <a:endParaRPr lang="en-GB" dirty="0"/>
          </a:p>
        </p:txBody>
      </p:sp>
      <p:sp>
        <p:nvSpPr>
          <p:cNvPr id="3" name="Content Placeholder 2">
            <a:extLst>
              <a:ext uri="{FF2B5EF4-FFF2-40B4-BE49-F238E27FC236}">
                <a16:creationId xmlns:a16="http://schemas.microsoft.com/office/drawing/2014/main" id="{74E0E6FD-A82D-4F14-B283-0B0AE421832A}"/>
              </a:ext>
            </a:extLst>
          </p:cNvPr>
          <p:cNvSpPr>
            <a:spLocks noGrp="1"/>
          </p:cNvSpPr>
          <p:nvPr>
            <p:ph idx="1"/>
          </p:nvPr>
        </p:nvSpPr>
        <p:spPr>
          <a:xfrm>
            <a:off x="581192" y="1814732"/>
            <a:ext cx="11029615" cy="4895557"/>
          </a:xfrm>
        </p:spPr>
        <p:txBody>
          <a:bodyPr>
            <a:noAutofit/>
          </a:bodyPr>
          <a:lstStyle/>
          <a:p>
            <a:r>
              <a:rPr lang="en-US" sz="2400" b="1" i="1" dirty="0">
                <a:solidFill>
                  <a:schemeClr val="accent1"/>
                </a:solidFill>
              </a:rPr>
              <a:t>PADS: </a:t>
            </a:r>
            <a:r>
              <a:rPr lang="en-US" sz="2400" dirty="0"/>
              <a:t>are where the components are soldered to the PCB.</a:t>
            </a:r>
          </a:p>
          <a:p>
            <a:r>
              <a:rPr lang="en-US" sz="2400" b="1" i="1" dirty="0"/>
              <a:t> </a:t>
            </a:r>
            <a:r>
              <a:rPr lang="en-US" sz="2400" b="1" i="1" dirty="0">
                <a:solidFill>
                  <a:schemeClr val="accent1"/>
                </a:solidFill>
              </a:rPr>
              <a:t>TRACKS: </a:t>
            </a:r>
            <a:r>
              <a:rPr lang="en-US" sz="2400" dirty="0"/>
              <a:t>are the copper tracks that connect pads together.</a:t>
            </a:r>
          </a:p>
          <a:p>
            <a:r>
              <a:rPr lang="en-US" sz="2400" b="1" dirty="0">
                <a:solidFill>
                  <a:schemeClr val="accent1"/>
                </a:solidFill>
              </a:rPr>
              <a:t> </a:t>
            </a:r>
            <a:r>
              <a:rPr lang="en-US" sz="2400" b="1" i="1" dirty="0">
                <a:solidFill>
                  <a:schemeClr val="accent1"/>
                </a:solidFill>
              </a:rPr>
              <a:t>VIAS: </a:t>
            </a:r>
            <a:r>
              <a:rPr lang="en-US" sz="2400" dirty="0"/>
              <a:t>are small holes through the board that link a bottom and top track together 	electrically.</a:t>
            </a:r>
          </a:p>
          <a:p>
            <a:r>
              <a:rPr lang="en-US" sz="2400" b="1" dirty="0">
                <a:solidFill>
                  <a:schemeClr val="accent1"/>
                </a:solidFill>
              </a:rPr>
              <a:t>TRACKS:</a:t>
            </a:r>
            <a:r>
              <a:rPr lang="en-US" sz="2400" dirty="0"/>
              <a:t> on the same layer cannot cross, so often, when you are laying out a PCB, you need a signal to jump from one layer to another.</a:t>
            </a:r>
          </a:p>
          <a:p>
            <a:r>
              <a:rPr lang="en-US" sz="2400" b="1" i="1" dirty="0">
                <a:solidFill>
                  <a:schemeClr val="accent1"/>
                </a:solidFill>
              </a:rPr>
              <a:t>SILK-SCREENING:</a:t>
            </a:r>
            <a:r>
              <a:rPr lang="en-US" sz="2400" i="1" dirty="0"/>
              <a:t> </a:t>
            </a:r>
            <a:r>
              <a:rPr lang="en-US" sz="2400" dirty="0"/>
              <a:t>refers to any lettering that will appear on the final board. It is common to label components and the outline of where they fit so that when it comes to soldering the board together, it is easy to see where everything fits.</a:t>
            </a:r>
          </a:p>
          <a:p>
            <a:r>
              <a:rPr lang="en-US" sz="2400" dirty="0"/>
              <a:t> </a:t>
            </a:r>
            <a:r>
              <a:rPr lang="en-US" sz="2400" b="1" i="1" dirty="0">
                <a:solidFill>
                  <a:schemeClr val="accent1"/>
                </a:solidFill>
              </a:rPr>
              <a:t>STOP MASK: </a:t>
            </a:r>
            <a:r>
              <a:rPr lang="en-US" sz="2400" dirty="0"/>
              <a:t>is a layer of insulating lacquer that covers both sides of the board except where there are pads.</a:t>
            </a:r>
          </a:p>
        </p:txBody>
      </p:sp>
    </p:spTree>
    <p:extLst>
      <p:ext uri="{BB962C8B-B14F-4D97-AF65-F5344CB8AC3E}">
        <p14:creationId xmlns:p14="http://schemas.microsoft.com/office/powerpoint/2010/main" val="83054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DAE5-1BAE-42F4-9261-AD8AA2C8B7AE}"/>
              </a:ext>
            </a:extLst>
          </p:cNvPr>
          <p:cNvSpPr>
            <a:spLocks noGrp="1"/>
          </p:cNvSpPr>
          <p:nvPr>
            <p:ph type="title"/>
          </p:nvPr>
        </p:nvSpPr>
        <p:spPr/>
        <p:txBody>
          <a:bodyPr/>
          <a:lstStyle/>
          <a:p>
            <a:r>
              <a:rPr lang="en-US" dirty="0"/>
              <a:t>SURFACE MOUNT &amp; THROUGH-HOLE COMPONENTS</a:t>
            </a:r>
            <a:endParaRPr lang="en-GB" dirty="0"/>
          </a:p>
        </p:txBody>
      </p:sp>
      <p:pic>
        <p:nvPicPr>
          <p:cNvPr id="4" name="Content Placeholder 3">
            <a:extLst>
              <a:ext uri="{FF2B5EF4-FFF2-40B4-BE49-F238E27FC236}">
                <a16:creationId xmlns:a16="http://schemas.microsoft.com/office/drawing/2014/main" id="{3CC31F6F-C561-44C3-AFD9-7E80C7923CC9}"/>
              </a:ext>
            </a:extLst>
          </p:cNvPr>
          <p:cNvPicPr>
            <a:picLocks noGrp="1" noChangeAspect="1"/>
          </p:cNvPicPr>
          <p:nvPr>
            <p:ph idx="1"/>
          </p:nvPr>
        </p:nvPicPr>
        <p:blipFill>
          <a:blip r:embed="rId2"/>
          <a:stretch>
            <a:fillRect/>
          </a:stretch>
        </p:blipFill>
        <p:spPr>
          <a:xfrm>
            <a:off x="2433711" y="2181224"/>
            <a:ext cx="6359663" cy="4336135"/>
          </a:xfrm>
          <a:prstGeom prst="rect">
            <a:avLst/>
          </a:prstGeom>
        </p:spPr>
      </p:pic>
    </p:spTree>
    <p:extLst>
      <p:ext uri="{BB962C8B-B14F-4D97-AF65-F5344CB8AC3E}">
        <p14:creationId xmlns:p14="http://schemas.microsoft.com/office/powerpoint/2010/main" val="363285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F2F8-BFB1-4E8B-B00F-0198A4CADE07}"/>
              </a:ext>
            </a:extLst>
          </p:cNvPr>
          <p:cNvSpPr>
            <a:spLocks noGrp="1"/>
          </p:cNvSpPr>
          <p:nvPr>
            <p:ph type="title"/>
          </p:nvPr>
        </p:nvSpPr>
        <p:spPr/>
        <p:txBody>
          <a:bodyPr/>
          <a:lstStyle/>
          <a:p>
            <a:r>
              <a:rPr lang="en-US" dirty="0"/>
              <a:t>Adv. Of SMD’S OVER THROUGH HOLE COMPONENTS</a:t>
            </a:r>
            <a:endParaRPr lang="en-GB" dirty="0"/>
          </a:p>
        </p:txBody>
      </p:sp>
      <p:sp>
        <p:nvSpPr>
          <p:cNvPr id="3" name="Content Placeholder 2">
            <a:extLst>
              <a:ext uri="{FF2B5EF4-FFF2-40B4-BE49-F238E27FC236}">
                <a16:creationId xmlns:a16="http://schemas.microsoft.com/office/drawing/2014/main" id="{C31F52CC-62E4-405D-ACC8-897FD50480BB}"/>
              </a:ext>
            </a:extLst>
          </p:cNvPr>
          <p:cNvSpPr>
            <a:spLocks noGrp="1"/>
          </p:cNvSpPr>
          <p:nvPr>
            <p:ph idx="1"/>
          </p:nvPr>
        </p:nvSpPr>
        <p:spPr/>
        <p:txBody>
          <a:bodyPr>
            <a:normAutofit/>
          </a:bodyPr>
          <a:lstStyle/>
          <a:p>
            <a:r>
              <a:rPr lang="en-US" sz="4000" dirty="0"/>
              <a:t>SMD’s are smaller and cheaper than their through-hole counterparts.</a:t>
            </a:r>
          </a:p>
          <a:p>
            <a:r>
              <a:rPr lang="en-US" sz="4000" dirty="0"/>
              <a:t> SMD boards that use them are also easier to make. </a:t>
            </a:r>
          </a:p>
        </p:txBody>
      </p:sp>
    </p:spTree>
    <p:extLst>
      <p:ext uri="{BB962C8B-B14F-4D97-AF65-F5344CB8AC3E}">
        <p14:creationId xmlns:p14="http://schemas.microsoft.com/office/powerpoint/2010/main" val="392608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6DCF-3CA5-44D0-B098-B8E596077D97}"/>
              </a:ext>
            </a:extLst>
          </p:cNvPr>
          <p:cNvSpPr>
            <a:spLocks noGrp="1"/>
          </p:cNvSpPr>
          <p:nvPr>
            <p:ph type="title"/>
          </p:nvPr>
        </p:nvSpPr>
        <p:spPr/>
        <p:txBody>
          <a:bodyPr/>
          <a:lstStyle/>
          <a:p>
            <a:pPr algn="ctr"/>
            <a:r>
              <a:rPr lang="en-US" dirty="0"/>
              <a:t>electronic components in both surface-mount and through-hole</a:t>
            </a:r>
            <a:endParaRPr lang="en-GB" dirty="0"/>
          </a:p>
        </p:txBody>
      </p:sp>
      <p:pic>
        <p:nvPicPr>
          <p:cNvPr id="4" name="Content Placeholder 4">
            <a:extLst>
              <a:ext uri="{FF2B5EF4-FFF2-40B4-BE49-F238E27FC236}">
                <a16:creationId xmlns:a16="http://schemas.microsoft.com/office/drawing/2014/main" id="{5CD668DE-5B25-4FC6-9A86-B1BBBF1AF480}"/>
              </a:ext>
            </a:extLst>
          </p:cNvPr>
          <p:cNvPicPr>
            <a:picLocks noGrp="1" noChangeAspect="1"/>
          </p:cNvPicPr>
          <p:nvPr>
            <p:ph idx="1"/>
          </p:nvPr>
        </p:nvPicPr>
        <p:blipFill>
          <a:blip r:embed="rId2"/>
          <a:stretch>
            <a:fillRect/>
          </a:stretch>
        </p:blipFill>
        <p:spPr>
          <a:xfrm>
            <a:off x="1186375" y="1901179"/>
            <a:ext cx="9819249" cy="4254665"/>
          </a:xfrm>
        </p:spPr>
      </p:pic>
    </p:spTree>
    <p:extLst>
      <p:ext uri="{BB962C8B-B14F-4D97-AF65-F5344CB8AC3E}">
        <p14:creationId xmlns:p14="http://schemas.microsoft.com/office/powerpoint/2010/main" val="284938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51A1-9353-4754-980D-A13A36FEE0BF}"/>
              </a:ext>
            </a:extLst>
          </p:cNvPr>
          <p:cNvSpPr>
            <a:spLocks noGrp="1"/>
          </p:cNvSpPr>
          <p:nvPr>
            <p:ph type="title"/>
          </p:nvPr>
        </p:nvSpPr>
        <p:spPr/>
        <p:txBody>
          <a:bodyPr/>
          <a:lstStyle/>
          <a:p>
            <a:r>
              <a:rPr lang="en-US" dirty="0"/>
              <a:t>prototyping</a:t>
            </a:r>
            <a:endParaRPr lang="en-GB" dirty="0"/>
          </a:p>
        </p:txBody>
      </p:sp>
      <p:sp>
        <p:nvSpPr>
          <p:cNvPr id="3" name="Content Placeholder 2">
            <a:extLst>
              <a:ext uri="{FF2B5EF4-FFF2-40B4-BE49-F238E27FC236}">
                <a16:creationId xmlns:a16="http://schemas.microsoft.com/office/drawing/2014/main" id="{158F13E3-4CE7-4F95-85F5-F8F2686D6D4F}"/>
              </a:ext>
            </a:extLst>
          </p:cNvPr>
          <p:cNvSpPr>
            <a:spLocks noGrp="1"/>
          </p:cNvSpPr>
          <p:nvPr>
            <p:ph idx="1"/>
          </p:nvPr>
        </p:nvSpPr>
        <p:spPr>
          <a:xfrm>
            <a:off x="581192" y="2180496"/>
            <a:ext cx="5214697" cy="4276575"/>
          </a:xfrm>
        </p:spPr>
        <p:txBody>
          <a:bodyPr/>
          <a:lstStyle/>
          <a:p>
            <a:r>
              <a:rPr lang="en-US" sz="2800" dirty="0">
                <a:solidFill>
                  <a:schemeClr val="accent1"/>
                </a:solidFill>
              </a:rPr>
              <a:t>Solderless breadboard: </a:t>
            </a:r>
            <a:r>
              <a:rPr lang="en-US" sz="2800" dirty="0"/>
              <a:t>is very useful for quickly trying out designs before you commit them to solder. </a:t>
            </a:r>
          </a:p>
          <a:p>
            <a:r>
              <a:rPr lang="en-US" sz="2800" dirty="0"/>
              <a:t>You poke the leads of components into the sockets, and metal clips behind the holes connect all the holes on a row together.</a:t>
            </a:r>
          </a:p>
          <a:p>
            <a:endParaRPr lang="en-GB" dirty="0"/>
          </a:p>
        </p:txBody>
      </p:sp>
      <p:pic>
        <p:nvPicPr>
          <p:cNvPr id="4" name="Picture 3">
            <a:extLst>
              <a:ext uri="{FF2B5EF4-FFF2-40B4-BE49-F238E27FC236}">
                <a16:creationId xmlns:a16="http://schemas.microsoft.com/office/drawing/2014/main" id="{0288F81F-B149-4EFF-96B1-C5AF1B386106}"/>
              </a:ext>
            </a:extLst>
          </p:cNvPr>
          <p:cNvPicPr>
            <a:picLocks noChangeAspect="1"/>
          </p:cNvPicPr>
          <p:nvPr/>
        </p:nvPicPr>
        <p:blipFill>
          <a:blip r:embed="rId2"/>
          <a:stretch>
            <a:fillRect/>
          </a:stretch>
        </p:blipFill>
        <p:spPr>
          <a:xfrm>
            <a:off x="6096000" y="1793632"/>
            <a:ext cx="5500184" cy="3763926"/>
          </a:xfrm>
          <a:prstGeom prst="rect">
            <a:avLst/>
          </a:prstGeom>
        </p:spPr>
      </p:pic>
    </p:spTree>
    <p:extLst>
      <p:ext uri="{BB962C8B-B14F-4D97-AF65-F5344CB8AC3E}">
        <p14:creationId xmlns:p14="http://schemas.microsoft.com/office/powerpoint/2010/main" val="123462475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EED214C-B51A-4B75-8B08-0E0DBD2305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21BF1A-59D3-4E19-9B95-2FD4309AC3AF}">
  <ds:schemaRefs>
    <ds:schemaRef ds:uri="http://schemas.microsoft.com/sharepoint/v3/contenttype/forms"/>
  </ds:schemaRefs>
</ds:datastoreItem>
</file>

<file path=customXml/itemProps3.xml><?xml version="1.0" encoding="utf-8"?>
<ds:datastoreItem xmlns:ds="http://schemas.openxmlformats.org/officeDocument/2006/customXml" ds:itemID="{F651EF32-6551-47EB-8BA9-22EF81F3DDA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0</TotalTime>
  <Words>720</Words>
  <Application>Microsoft Office PowerPoint</Application>
  <PresentationFormat>Widescreen</PresentationFormat>
  <Paragraphs>89</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Gill Sans MT</vt:lpstr>
      <vt:lpstr>Wingdings</vt:lpstr>
      <vt:lpstr>Wingdings 2</vt:lpstr>
      <vt:lpstr>Dividend</vt:lpstr>
      <vt:lpstr>PCB DESIGN FOR ENGINEERS</vt:lpstr>
      <vt:lpstr>DESIGN PROCESS</vt:lpstr>
      <vt:lpstr>PCB DESIGN SOFTWARES</vt:lpstr>
      <vt:lpstr>ANATOMY OF A PCB </vt:lpstr>
      <vt:lpstr>DEFINITIONS OF TERMS</vt:lpstr>
      <vt:lpstr>SURFACE MOUNT &amp; THROUGH-HOLE COMPONENTS</vt:lpstr>
      <vt:lpstr>Adv. Of SMD’S OVER THROUGH HOLE COMPONENTS</vt:lpstr>
      <vt:lpstr>electronic components in both surface-mount and through-hole</vt:lpstr>
      <vt:lpstr>prototyping</vt:lpstr>
      <vt:lpstr>Advantages &amp; disadvantages of breadboards</vt:lpstr>
      <vt:lpstr>Perfboard</vt:lpstr>
      <vt:lpstr>PowerPoint Presentation</vt:lpstr>
      <vt:lpstr>Working with Stripboard</vt:lpstr>
      <vt:lpstr>PowerPoint Presentation</vt:lpstr>
      <vt:lpstr>INSTALLING YOUR PROTEUS SOFTWARE</vt:lpstr>
      <vt:lpstr>NAVIGATING IN ISIS </vt:lpstr>
      <vt:lpstr>Drawing your first circuit</vt:lpstr>
      <vt:lpstr>Mastering techniques in isis</vt:lpstr>
      <vt:lpstr>CREATING CUSTOM COMPONENTS</vt:lpstr>
      <vt:lpstr>Name it and add to library</vt:lpstr>
      <vt:lpstr>Designing complex circuits</vt:lpstr>
      <vt:lpstr>CREATING CIRCUIT PCB LAYOUT</vt:lpstr>
      <vt:lpstr>DESIGN RULE SETTINGS</vt:lpstr>
      <vt:lpstr>Auto-routing</vt:lpstr>
      <vt:lpstr>Manual routing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2019-05-14T19:26:29Z</dcterms:created>
  <dcterms:modified xsi:type="dcterms:W3CDTF">2019-12-04T06:06:09Z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